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drawings/drawing9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6" r:id="rId2"/>
    <p:sldMasterId id="2147483692" r:id="rId3"/>
  </p:sldMasterIdLst>
  <p:notesMasterIdLst>
    <p:notesMasterId r:id="rId26"/>
  </p:notesMasterIdLst>
  <p:sldIdLst>
    <p:sldId id="289" r:id="rId4"/>
    <p:sldId id="290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80" r:id="rId13"/>
    <p:sldId id="291" r:id="rId14"/>
    <p:sldId id="281" r:id="rId15"/>
    <p:sldId id="282" r:id="rId16"/>
    <p:sldId id="283" r:id="rId17"/>
    <p:sldId id="292" r:id="rId18"/>
    <p:sldId id="284" r:id="rId19"/>
    <p:sldId id="285" r:id="rId20"/>
    <p:sldId id="286" r:id="rId21"/>
    <p:sldId id="287" r:id="rId22"/>
    <p:sldId id="288" r:id="rId23"/>
    <p:sldId id="293" r:id="rId24"/>
    <p:sldId id="294" r:id="rId25"/>
  </p:sldIdLst>
  <p:sldSz cx="9144000" cy="5143500" type="screen16x9"/>
  <p:notesSz cx="6797675" cy="9926638"/>
  <p:defaultTextStyle>
    <a:defPPr>
      <a:defRPr lang="ru-RU"/>
    </a:defPPr>
    <a:lvl1pPr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07988" indent="49213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815975" indent="98425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223963" indent="147638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631950" indent="196850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8C90"/>
    <a:srgbClr val="504F53"/>
    <a:srgbClr val="005A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>
      <p:cViewPr varScale="1">
        <p:scale>
          <a:sx n="111" d="100"/>
          <a:sy n="111" d="100"/>
        </p:scale>
        <p:origin x="-696" y="-84"/>
      </p:cViewPr>
      <p:guideLst>
        <p:guide orient="horz" pos="1620"/>
        <p:guide orient="horz" pos="2968"/>
        <p:guide orient="horz" pos="352"/>
        <p:guide orient="horz" pos="948"/>
        <p:guide pos="2880"/>
        <p:guide pos="385"/>
        <p:guide pos="1565"/>
        <p:guide pos="5193"/>
        <p:guide pos="40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200" dirty="0" smtClean="0">
                <a:effectLst/>
              </a:rPr>
              <a:t>Омская область</a:t>
            </a:r>
            <a:r>
              <a:rPr lang="ru-RU" sz="2200" b="0" dirty="0" smtClean="0">
                <a:effectLst/>
              </a:rPr>
              <a:t>, </a:t>
            </a:r>
            <a:r>
              <a:rPr lang="ru-RU" sz="2000" b="0" dirty="0" smtClean="0">
                <a:effectLst/>
              </a:rPr>
              <a:t>млн $</a:t>
            </a:r>
            <a:endParaRPr lang="ru-RU" sz="2000" b="0" dirty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24830222048436718"/>
          <c:w val="0.93071206373894966"/>
          <c:h val="0.712455589189043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Омская область, млн $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900" b="1" smtClean="0">
                        <a:solidFill>
                          <a:schemeClr val="bg1"/>
                        </a:solidFill>
                      </a:rPr>
                      <a:t>245</a:t>
                    </a:r>
                    <a:r>
                      <a:rPr lang="ru-RU" sz="1900" b="1" smtClean="0">
                        <a:solidFill>
                          <a:schemeClr val="bg1"/>
                        </a:solidFill>
                      </a:rPr>
                      <a:t>,</a:t>
                    </a:r>
                    <a:r>
                      <a:rPr lang="en-US" sz="1900" b="1" smtClean="0">
                        <a:solidFill>
                          <a:schemeClr val="bg1"/>
                        </a:solidFill>
                      </a:rPr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900" b="1" smtClean="0">
                        <a:solidFill>
                          <a:schemeClr val="bg1"/>
                        </a:solidFill>
                      </a:rPr>
                      <a:t>278</a:t>
                    </a:r>
                    <a:r>
                      <a:rPr lang="ru-RU" sz="1900" b="1" smtClean="0">
                        <a:solidFill>
                          <a:schemeClr val="bg1"/>
                        </a:solidFill>
                      </a:rPr>
                      <a:t>,</a:t>
                    </a:r>
                    <a:r>
                      <a:rPr lang="en-US" sz="1900" b="1" smtClean="0">
                        <a:solidFill>
                          <a:schemeClr val="bg1"/>
                        </a:solidFill>
                      </a:rPr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1кв2017</c:v>
                </c:pt>
                <c:pt idx="1">
                  <c:v>1кв2018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245.4</c:v>
                </c:pt>
                <c:pt idx="1">
                  <c:v>278.2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588096"/>
        <c:axId val="93593984"/>
      </c:barChart>
      <c:catAx>
        <c:axId val="93588096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ru-RU"/>
          </a:p>
        </c:txPr>
        <c:crossAx val="93593984"/>
        <c:crosses val="max"/>
        <c:auto val="1"/>
        <c:lblAlgn val="ctr"/>
        <c:lblOffset val="100"/>
        <c:noMultiLvlLbl val="0"/>
      </c:catAx>
      <c:valAx>
        <c:axId val="93593984"/>
        <c:scaling>
          <c:orientation val="minMax"/>
          <c:max val="300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93588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 smtClean="0">
                <a:effectLst/>
              </a:rPr>
              <a:t>Экспорт услуг</a:t>
            </a:r>
            <a:r>
              <a:rPr lang="ru-RU" sz="1600" b="0" dirty="0" smtClean="0">
                <a:effectLst/>
              </a:rPr>
              <a:t>, млн рублей</a:t>
            </a:r>
            <a:endParaRPr lang="ru-RU" sz="2000" b="0" dirty="0">
              <a:effectLst/>
            </a:endParaRPr>
          </a:p>
        </c:rich>
      </c:tx>
      <c:layout>
        <c:manualLayout>
          <c:xMode val="edge"/>
          <c:yMode val="edge"/>
          <c:x val="0.126286067421080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24830222048436718"/>
          <c:w val="0.93071206373894966"/>
          <c:h val="0.712455589189043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Экспорт услуг, млн рублей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01.05.2017</c:v>
                </c:pt>
                <c:pt idx="1">
                  <c:v>01.05.2018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810</c:v>
                </c:pt>
                <c:pt idx="1">
                  <c:v>1276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117248"/>
        <c:axId val="114131328"/>
      </c:barChart>
      <c:catAx>
        <c:axId val="114117248"/>
        <c:scaling>
          <c:orientation val="minMax"/>
        </c:scaling>
        <c:delete val="0"/>
        <c:axPos val="t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4131328"/>
        <c:crosses val="max"/>
        <c:auto val="1"/>
        <c:lblAlgn val="ctr"/>
        <c:lblOffset val="100"/>
        <c:noMultiLvlLbl val="0"/>
      </c:catAx>
      <c:valAx>
        <c:axId val="114131328"/>
        <c:scaling>
          <c:orientation val="minMax"/>
          <c:max val="1300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114117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 smtClean="0">
                <a:effectLst/>
              </a:rPr>
              <a:t>Импорт услуг</a:t>
            </a:r>
            <a:r>
              <a:rPr lang="ru-RU" sz="1600" b="0" dirty="0" smtClean="0">
                <a:effectLst/>
              </a:rPr>
              <a:t>, млн рублей</a:t>
            </a:r>
            <a:endParaRPr lang="ru-RU" sz="1600" b="0" dirty="0">
              <a:effectLst/>
            </a:endParaRPr>
          </a:p>
        </c:rich>
      </c:tx>
      <c:layout>
        <c:manualLayout>
          <c:xMode val="edge"/>
          <c:yMode val="edge"/>
          <c:x val="0.1773857964194454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3540678019902553E-2"/>
          <c:y val="0.31799264258089455"/>
          <c:w val="0.93071206373894966"/>
          <c:h val="0.642765167092516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Импорт услуг, млн рублей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1"/>
                        </a:solidFill>
                      </a:rPr>
                      <a:t>32</a:t>
                    </a:r>
                    <a:r>
                      <a:rPr lang="ru-RU" smtClean="0">
                        <a:solidFill>
                          <a:schemeClr val="bg1"/>
                        </a:solidFill>
                      </a:rPr>
                      <a:t>,</a:t>
                    </a:r>
                    <a:r>
                      <a:rPr lang="en-US" smtClean="0">
                        <a:solidFill>
                          <a:schemeClr val="bg1"/>
                        </a:solidFill>
                      </a:rPr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1"/>
                        </a:solidFill>
                      </a:rPr>
                      <a:t>44</a:t>
                    </a:r>
                    <a:r>
                      <a:rPr lang="ru-RU" smtClean="0">
                        <a:solidFill>
                          <a:schemeClr val="bg1"/>
                        </a:solidFill>
                      </a:rPr>
                      <a:t>,</a:t>
                    </a:r>
                    <a:r>
                      <a:rPr lang="en-US" smtClean="0">
                        <a:solidFill>
                          <a:schemeClr val="bg1"/>
                        </a:solidFill>
                      </a:rPr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01.05.2017</c:v>
                </c:pt>
                <c:pt idx="1">
                  <c:v>01.05.2018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32.200000000000003</c:v>
                </c:pt>
                <c:pt idx="1">
                  <c:v>44.4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7853696"/>
        <c:axId val="127855232"/>
      </c:barChart>
      <c:catAx>
        <c:axId val="127853696"/>
        <c:scaling>
          <c:orientation val="minMax"/>
        </c:scaling>
        <c:delete val="0"/>
        <c:axPos val="t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27855232"/>
        <c:crosses val="max"/>
        <c:auto val="1"/>
        <c:lblAlgn val="ctr"/>
        <c:lblOffset val="100"/>
        <c:noMultiLvlLbl val="0"/>
      </c:catAx>
      <c:valAx>
        <c:axId val="127855232"/>
        <c:scaling>
          <c:orientation val="minMax"/>
          <c:max val="45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127853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524609326409128E-2"/>
          <c:y val="9.8434693093724643E-2"/>
          <c:w val="0.82611324840204414"/>
          <c:h val="0.678331010041586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14300" prst="coolSlant"/>
            </a:sp3d>
          </c:spPr>
          <c:invertIfNegative val="0"/>
          <c:dLbls>
            <c:txPr>
              <a:bodyPr/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действующих счетов (вкладов)</c:v>
                </c:pt>
              </c:strCache>
            </c:strRef>
          </c:cat>
          <c:val>
            <c:numRef>
              <c:f>Лист1!$B$2</c:f>
              <c:numCache>
                <c:formatCode>0</c:formatCode>
                <c:ptCount val="1"/>
                <c:pt idx="0">
                  <c:v>756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14300" prst="coolSlant"/>
            </a:sp3d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 </a:t>
                    </a:r>
                    <a:r>
                      <a:rPr lang="en-US" smtClean="0"/>
                      <a:t>35.0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действующих счетов (вкладов)</c:v>
                </c:pt>
              </c:strCache>
            </c:strRef>
          </c:cat>
          <c:val>
            <c:numRef>
              <c:f>Лист1!$C$2</c:f>
              <c:numCache>
                <c:formatCode>0</c:formatCode>
                <c:ptCount val="1"/>
                <c:pt idx="0">
                  <c:v>671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14300" prst="coolSlant"/>
            </a:sp3d>
          </c:spPr>
          <c:invertIfNegative val="0"/>
          <c:dLbls>
            <c:dLbl>
              <c:idx val="0"/>
              <c:layout>
                <c:manualLayout>
                  <c:x val="-5.875943563181430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769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ru-RU" smtClean="0"/>
                      <a:t> </a:t>
                    </a:r>
                    <a:r>
                      <a:rPr lang="en-US" smtClean="0"/>
                      <a:t>12.7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rgbClr val="96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действующих счетов (вкладов)</c:v>
                </c:pt>
              </c:strCache>
            </c:strRef>
          </c:cat>
          <c:val>
            <c:numRef>
              <c:f>Лист1!$D$2</c:f>
              <c:numCache>
                <c:formatCode>0</c:formatCode>
                <c:ptCount val="1"/>
                <c:pt idx="0">
                  <c:v>769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34449408"/>
        <c:axId val="134460544"/>
      </c:barChart>
      <c:catAx>
        <c:axId val="1344494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lnSpc>
                <a:spcPts val="1200"/>
              </a:lnSpc>
              <a:defRPr sz="1300" b="1" spc="-100" baseline="0"/>
            </a:pPr>
            <a:endParaRPr lang="ru-RU"/>
          </a:p>
        </c:txPr>
        <c:crossAx val="134460544"/>
        <c:crosses val="autoZero"/>
        <c:auto val="1"/>
        <c:lblAlgn val="ctr"/>
        <c:lblOffset val="100"/>
        <c:noMultiLvlLbl val="0"/>
      </c:catAx>
      <c:valAx>
        <c:axId val="134460544"/>
        <c:scaling>
          <c:orientation val="minMax"/>
          <c:max val="800"/>
          <c:min val="100"/>
        </c:scaling>
        <c:delete val="1"/>
        <c:axPos val="l"/>
        <c:majorGridlines>
          <c:spPr>
            <a:ln>
              <a:noFill/>
            </a:ln>
          </c:spPr>
        </c:majorGridlines>
        <c:numFmt formatCode="0" sourceLinked="1"/>
        <c:majorTickMark val="out"/>
        <c:minorTickMark val="none"/>
        <c:tickLblPos val="nextTo"/>
        <c:crossAx val="1344494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524609326409128E-2"/>
          <c:y val="9.8434693093724643E-2"/>
          <c:w val="0.82611324840204414"/>
          <c:h val="0.678331010041586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14300" prst="coolSlant"/>
            </a:sp3d>
          </c:spPr>
          <c:invertIfNegative val="0"/>
          <c:dLbls>
            <c:txPr>
              <a:bodyPr/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представленных отчетов</c:v>
                </c:pt>
              </c:strCache>
            </c:strRef>
          </c:cat>
          <c:val>
            <c:numRef>
              <c:f>Лист1!$B$2</c:f>
              <c:numCache>
                <c:formatCode>0</c:formatCode>
                <c:ptCount val="1"/>
                <c:pt idx="0">
                  <c:v>140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14300" prst="coolSlant"/>
            </a:sp3d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 </a:t>
                    </a:r>
                    <a:r>
                      <a:rPr lang="en-US" smtClean="0"/>
                      <a:t>35.0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представленных отчетов</c:v>
                </c:pt>
              </c:strCache>
            </c:strRef>
          </c:cat>
          <c:val>
            <c:numRef>
              <c:f>Лист1!$C$2</c:f>
              <c:numCache>
                <c:formatCode>0</c:formatCode>
                <c:ptCount val="1"/>
                <c:pt idx="0">
                  <c:v>408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14300" prst="coolSlant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468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ru-RU" smtClean="0"/>
                      <a:t> </a:t>
                    </a:r>
                    <a:r>
                      <a:rPr lang="en-US" smtClean="0"/>
                      <a:t>12.7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rgbClr val="96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представленных отчетов</c:v>
                </c:pt>
              </c:strCache>
            </c:strRef>
          </c:cat>
          <c:val>
            <c:numRef>
              <c:f>Лист1!$D$2</c:f>
              <c:numCache>
                <c:formatCode>0</c:formatCode>
                <c:ptCount val="1"/>
                <c:pt idx="0">
                  <c:v>468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35235072"/>
        <c:axId val="136368896"/>
      </c:barChart>
      <c:catAx>
        <c:axId val="135235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lnSpc>
                <a:spcPts val="1200"/>
              </a:lnSpc>
              <a:defRPr sz="1300" b="1" spc="-100" baseline="0"/>
            </a:pPr>
            <a:endParaRPr lang="ru-RU"/>
          </a:p>
        </c:txPr>
        <c:crossAx val="136368896"/>
        <c:crosses val="autoZero"/>
        <c:auto val="1"/>
        <c:lblAlgn val="ctr"/>
        <c:lblOffset val="100"/>
        <c:noMultiLvlLbl val="0"/>
      </c:catAx>
      <c:valAx>
        <c:axId val="13636889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" sourceLinked="1"/>
        <c:majorTickMark val="out"/>
        <c:minorTickMark val="none"/>
        <c:tickLblPos val="nextTo"/>
        <c:crossAx val="1352350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524609326409128E-2"/>
          <c:y val="9.8434693093724643E-2"/>
          <c:w val="0.82611324840204414"/>
          <c:h val="0.6853074786369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14300" prst="coolSlant"/>
            </a:sp3d>
          </c:spPr>
          <c:invertIfNegative val="0"/>
          <c:dLbls>
            <c:txPr>
              <a:bodyPr/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протоколов, составленных по ст.15.25 КоАП РФ</c:v>
                </c:pt>
              </c:strCache>
            </c:strRef>
          </c:cat>
          <c:val>
            <c:numRef>
              <c:f>Лист1!$B$2</c:f>
              <c:numCache>
                <c:formatCode>0</c:formatCode>
                <c:ptCount val="1"/>
                <c:pt idx="0">
                  <c:v>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14300" prst="coolSlant"/>
            </a:sp3d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 </a:t>
                    </a:r>
                    <a:r>
                      <a:rPr lang="en-US" smtClean="0"/>
                      <a:t>35.0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протоколов, составленных по ст.15.25 КоАП РФ</c:v>
                </c:pt>
              </c:strCache>
            </c:strRef>
          </c:cat>
          <c:val>
            <c:numRef>
              <c:f>Лист1!$C$2</c:f>
              <c:numCache>
                <c:formatCode>0</c:formatCode>
                <c:ptCount val="1"/>
                <c:pt idx="0">
                  <c:v>107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14300" prst="coolSlant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ru-RU" smtClean="0"/>
                      <a:t> </a:t>
                    </a:r>
                    <a:r>
                      <a:rPr lang="en-US" smtClean="0"/>
                      <a:t>12.7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rgbClr val="96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протоколов, составленных по ст.15.25 КоАП РФ</c:v>
                </c:pt>
              </c:strCache>
            </c:strRef>
          </c:cat>
          <c:val>
            <c:numRef>
              <c:f>Лист1!$D$2</c:f>
              <c:numCache>
                <c:formatCode>0</c:formatCode>
                <c:ptCount val="1"/>
                <c:pt idx="0">
                  <c:v>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51428096"/>
        <c:axId val="167985920"/>
      </c:barChart>
      <c:catAx>
        <c:axId val="151428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lnSpc>
                <a:spcPts val="1200"/>
              </a:lnSpc>
              <a:defRPr sz="1300" b="1" spc="-100" baseline="0"/>
            </a:pPr>
            <a:endParaRPr lang="ru-RU"/>
          </a:p>
        </c:txPr>
        <c:crossAx val="167985920"/>
        <c:crosses val="autoZero"/>
        <c:auto val="1"/>
        <c:lblAlgn val="ctr"/>
        <c:lblOffset val="100"/>
        <c:noMultiLvlLbl val="0"/>
      </c:catAx>
      <c:valAx>
        <c:axId val="16798592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" sourceLinked="1"/>
        <c:majorTickMark val="out"/>
        <c:minorTickMark val="none"/>
        <c:tickLblPos val="nextTo"/>
        <c:crossAx val="1514280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524609326409128E-2"/>
          <c:y val="9.8434693093724643E-2"/>
          <c:w val="0.82611324840204414"/>
          <c:h val="0.678331010041586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14300" prst="coolSlant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Сумма наложенного штрафа, руб., по ст. 15.25 КоАП РФ</c:v>
                </c:pt>
              </c:strCache>
            </c:strRef>
          </c:cat>
          <c:val>
            <c:numRef>
              <c:f>Лист1!$B$2</c:f>
              <c:numCache>
                <c:formatCode>0</c:formatCode>
                <c:ptCount val="1"/>
                <c:pt idx="0">
                  <c:v>136500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14300" prst="coolSlant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Сумма наложенного штрафа, руб., по ст. 15.25 КоАП РФ</c:v>
                </c:pt>
              </c:strCache>
            </c:strRef>
          </c:cat>
          <c:val>
            <c:numRef>
              <c:f>Лист1!$C$2</c:f>
              <c:numCache>
                <c:formatCode>0</c:formatCode>
                <c:ptCount val="1"/>
                <c:pt idx="0">
                  <c:v>237300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14300" prst="coolSlant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Сумма наложенного штрафа, руб., по ст. 15.25 КоАП РФ</c:v>
                </c:pt>
              </c:strCache>
            </c:strRef>
          </c:cat>
          <c:val>
            <c:numRef>
              <c:f>Лист1!$D$2</c:f>
              <c:numCache>
                <c:formatCode>0</c:formatCode>
                <c:ptCount val="1"/>
                <c:pt idx="0">
                  <c:v>205800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68379904"/>
        <c:axId val="168381440"/>
      </c:barChart>
      <c:catAx>
        <c:axId val="168379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lnSpc>
                <a:spcPts val="1200"/>
              </a:lnSpc>
              <a:defRPr sz="1300" b="1" spc="-100" baseline="0"/>
            </a:pPr>
            <a:endParaRPr lang="ru-RU"/>
          </a:p>
        </c:txPr>
        <c:crossAx val="168381440"/>
        <c:crosses val="autoZero"/>
        <c:auto val="1"/>
        <c:lblAlgn val="ctr"/>
        <c:lblOffset val="100"/>
        <c:noMultiLvlLbl val="0"/>
      </c:catAx>
      <c:valAx>
        <c:axId val="16838144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" sourceLinked="1"/>
        <c:majorTickMark val="out"/>
        <c:minorTickMark val="none"/>
        <c:tickLblPos val="nextTo"/>
        <c:crossAx val="1683799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b="1" dirty="0" smtClean="0">
                <a:effectLst/>
              </a:rPr>
              <a:t>Темпы роста внешнеторгового оборота</a:t>
            </a:r>
            <a:endParaRPr lang="ru-RU" sz="2000" b="1" dirty="0">
              <a:effectLst/>
            </a:endParaRPr>
          </a:p>
        </c:rich>
      </c:tx>
      <c:layout>
        <c:manualLayout>
          <c:xMode val="edge"/>
          <c:yMode val="edge"/>
          <c:x val="0.14274182828892029"/>
          <c:y val="2.14048310872305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3540678019902553E-2"/>
          <c:y val="0.31799264258089455"/>
          <c:w val="0.93071206373894966"/>
          <c:h val="0.642765167092516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Темпы роста внешнеторгового оборота 1кв2018, %
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900" b="1" dirty="0" smtClean="0">
                        <a:solidFill>
                          <a:schemeClr val="bg1"/>
                        </a:solidFill>
                      </a:rPr>
                      <a:t>13</a:t>
                    </a:r>
                    <a:r>
                      <a:rPr lang="ru-RU" sz="1900" b="1" dirty="0" smtClean="0">
                        <a:solidFill>
                          <a:schemeClr val="bg1"/>
                        </a:solidFill>
                      </a:rPr>
                      <a:t>,</a:t>
                    </a:r>
                    <a:r>
                      <a:rPr lang="en-US" sz="1900" b="1" dirty="0" smtClean="0">
                        <a:solidFill>
                          <a:schemeClr val="bg1"/>
                        </a:solidFill>
                      </a:rPr>
                      <a:t>4</a:t>
                    </a:r>
                    <a:r>
                      <a:rPr lang="ru-RU" sz="1900" b="1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900" b="1" dirty="0" smtClean="0">
                        <a:solidFill>
                          <a:schemeClr val="bg1"/>
                        </a:solidFill>
                      </a:rPr>
                      <a:t>34</a:t>
                    </a:r>
                    <a:r>
                      <a:rPr lang="ru-RU" sz="1900" b="1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Омская область</c:v>
                </c:pt>
                <c:pt idx="1">
                  <c:v>Сибирский ФО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13.4</c:v>
                </c:pt>
                <c:pt idx="1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637248"/>
        <c:axId val="93639040"/>
      </c:barChart>
      <c:catAx>
        <c:axId val="93637248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ru-RU"/>
          </a:p>
        </c:txPr>
        <c:crossAx val="93639040"/>
        <c:crosses val="max"/>
        <c:auto val="1"/>
        <c:lblAlgn val="ctr"/>
        <c:lblOffset val="100"/>
        <c:noMultiLvlLbl val="0"/>
      </c:catAx>
      <c:valAx>
        <c:axId val="93639040"/>
        <c:scaling>
          <c:orientation val="minMax"/>
          <c:max val="37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93637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100" b="1" i="0" u="none" strike="noStrike" baseline="0" dirty="0" smtClean="0">
                <a:effectLst/>
              </a:rPr>
              <a:t>Структура налоговой базы</a:t>
            </a:r>
          </a:p>
          <a:p>
            <a:pPr>
              <a:defRPr sz="2000"/>
            </a:pPr>
            <a:r>
              <a:rPr lang="ru-RU" sz="1600" b="0" i="0" u="none" strike="noStrike" baseline="0" dirty="0" smtClean="0">
                <a:effectLst/>
              </a:rPr>
              <a:t>на 01.05.2018</a:t>
            </a:r>
            <a:endParaRPr lang="ru-RU" sz="1600" b="0" dirty="0" smtClean="0"/>
          </a:p>
        </c:rich>
      </c:tx>
      <c:layout>
        <c:manualLayout>
          <c:xMode val="edge"/>
          <c:yMode val="edge"/>
          <c:x val="0.10135966693355912"/>
          <c:y val="3.9196310103697667E-2"/>
        </c:manualLayout>
      </c:layout>
      <c:overlay val="0"/>
    </c:title>
    <c:autoTitleDeleted val="0"/>
    <c:view3D>
      <c:rotX val="40"/>
      <c:rotY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4162575183545065"/>
          <c:w val="1"/>
          <c:h val="0.747787596963169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экспорта в структуре продаж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Лист1!$A$2:$A$3</c:f>
              <c:strCache>
                <c:ptCount val="2"/>
                <c:pt idx="0">
                  <c:v>Экспорт</c:v>
                </c:pt>
                <c:pt idx="1">
                  <c:v>Внутренний рынок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20694</c:v>
                </c:pt>
                <c:pt idx="1">
                  <c:v>497091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40"/>
      <c:rotY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6323313162805536"/>
          <c:w val="1"/>
          <c:h val="0.826180217170565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1кв2018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explosion val="25"/>
          <c:dPt>
            <c:idx val="0"/>
            <c:bubble3D val="0"/>
          </c:dPt>
          <c:dPt>
            <c:idx val="1"/>
            <c:bubble3D val="0"/>
            <c:explosion val="9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4.4915746909347236E-2"/>
                  <c:y val="-0.34151966647503401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6543420462860448E-2"/>
                  <c:y val="0.23314902369763454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Дальнее зарубежье</c:v>
                </c:pt>
                <c:pt idx="1">
                  <c:v>СНГ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68</c:v>
                </c:pt>
                <c:pt idx="1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40"/>
      <c:rotY val="75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4185332611694754"/>
          <c:w val="1"/>
          <c:h val="0.826180217170565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1кв2017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explosion val="25"/>
          <c:dPt>
            <c:idx val="0"/>
            <c:bubble3D val="0"/>
          </c:dPt>
          <c:dPt>
            <c:idx val="1"/>
            <c:bubble3D val="0"/>
            <c:explosion val="9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7.1450394400622156E-3"/>
                  <c:y val="-0.3566636953787353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7913651356745802E-3"/>
                  <c:y val="0.2331490236976345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 b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Дальнее зарубежье</c:v>
                </c:pt>
                <c:pt idx="1">
                  <c:v>СНГ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59</c:v>
                </c:pt>
                <c:pt idx="1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482534104397757E-2"/>
          <c:y val="3.804043559430216E-2"/>
          <c:w val="0.95523487156397824"/>
          <c:h val="0.711621366689104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вес, 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3.0941981105413238E-3"/>
                  <c:y val="-0.33421177603359975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21.9</a:t>
                    </a:r>
                    <a:r>
                      <a:rPr lang="ru-RU" sz="1400" b="1" dirty="0" smtClean="0"/>
                      <a:t>%</a:t>
                    </a:r>
                    <a:endParaRPr lang="en-US" b="1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12377165064448177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7.6</a:t>
                    </a:r>
                    <a:r>
                      <a:rPr lang="ru-RU" sz="1400" dirty="0" smtClean="0"/>
                      <a:t>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470990552706335E-3"/>
                  <c:y val="-0.11645547008938005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6.6</a:t>
                    </a:r>
                    <a:r>
                      <a:rPr lang="ru-RU" sz="1400" dirty="0" smtClean="0"/>
                      <a:t>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941981105413238E-3"/>
                  <c:y val="-0.11564401341027468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6.3</a:t>
                    </a:r>
                    <a:r>
                      <a:rPr lang="ru-RU" sz="1400" dirty="0" smtClean="0"/>
                      <a:t>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470990552706619E-3"/>
                  <c:y val="-0.10913956183517735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5.6</a:t>
                    </a:r>
                    <a:r>
                      <a:rPr lang="ru-RU" sz="1400" dirty="0" smtClean="0"/>
                      <a:t>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469772364474124E-3"/>
                  <c:y val="-0.10629320053763089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5.4</a:t>
                    </a:r>
                    <a:r>
                      <a:rPr lang="ru-RU" sz="1400" dirty="0" smtClean="0"/>
                      <a:t>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5470990552706619E-3"/>
                  <c:y val="-8.921421584965505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4.2</a:t>
                    </a:r>
                    <a:r>
                      <a:rPr lang="ru-RU" sz="1400" dirty="0" smtClean="0"/>
                      <a:t>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0941981105413238E-3"/>
                  <c:y val="-9.124912046809613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4.1</a:t>
                    </a:r>
                    <a:r>
                      <a:rPr lang="ru-RU" sz="1400" dirty="0" smtClean="0"/>
                      <a:t>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1883962210826475E-3"/>
                  <c:y val="-8.9825803668873397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4</a:t>
                    </a:r>
                    <a:r>
                      <a:rPr lang="ru-RU" sz="1400" dirty="0" smtClean="0"/>
                      <a:t>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0941981105413238E-3"/>
                  <c:y val="-8.4132808772881443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3.6</a:t>
                    </a:r>
                    <a:r>
                      <a:rPr lang="ru-RU" sz="1400" dirty="0" smtClean="0"/>
                      <a:t>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0941981105413238E-3"/>
                  <c:y val="-7.9251542856893897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3.5</a:t>
                    </a:r>
                    <a:r>
                      <a:rPr lang="ru-RU" sz="1400" dirty="0" smtClean="0"/>
                      <a:t>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3.0941981105413238E-3"/>
                  <c:y val="-6.644250856658628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2.6</a:t>
                    </a:r>
                    <a:r>
                      <a:rPr lang="ru-RU" sz="1400" dirty="0" smtClean="0"/>
                      <a:t>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4798550648367371E-3"/>
                  <c:y val="-0.3767282938061348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2</a:t>
                    </a:r>
                    <a:r>
                      <a:rPr lang="ru-RU" sz="1400" dirty="0" smtClean="0"/>
                      <a:t>4</a:t>
                    </a:r>
                    <a:r>
                      <a:rPr lang="en-US" sz="1400" dirty="0" smtClean="0"/>
                      <a:t>.</a:t>
                    </a:r>
                    <a:r>
                      <a:rPr lang="ru-RU" sz="1400" dirty="0" smtClean="0"/>
                      <a:t>6%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2376792442165295E-2"/>
                  <c:y val="-8.231002655478367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2.5</a:t>
                    </a:r>
                    <a:r>
                      <a:rPr lang="ru-RU" sz="1400" dirty="0" smtClean="0"/>
                      <a:t>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7.7354952763533094E-3"/>
                  <c:y val="-0.32914289479818148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19.6</a:t>
                    </a:r>
                    <a:r>
                      <a:rPr lang="ru-RU" sz="1400" dirty="0" smtClean="0"/>
                      <a:t>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Лист1!$A$2:$A$14</c:f>
              <c:strCache>
                <c:ptCount val="13"/>
                <c:pt idx="0">
                  <c:v>Казахстан</c:v>
                </c:pt>
                <c:pt idx="1">
                  <c:v>Алжир</c:v>
                </c:pt>
                <c:pt idx="2">
                  <c:v>Нидерланды</c:v>
                </c:pt>
                <c:pt idx="3">
                  <c:v>Китай</c:v>
                </c:pt>
                <c:pt idx="4">
                  <c:v>Турция</c:v>
                </c:pt>
                <c:pt idx="5">
                  <c:v>Беларусь</c:v>
                </c:pt>
                <c:pt idx="6">
                  <c:v>Польша</c:v>
                </c:pt>
                <c:pt idx="7">
                  <c:v>Финляндия</c:v>
                </c:pt>
                <c:pt idx="8">
                  <c:v>Германия</c:v>
                </c:pt>
                <c:pt idx="9">
                  <c:v>Венгрия</c:v>
                </c:pt>
                <c:pt idx="10">
                  <c:v>Италия</c:v>
                </c:pt>
                <c:pt idx="11">
                  <c:v>Сербия</c:v>
                </c:pt>
                <c:pt idx="12">
                  <c:v>Прочие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21.9</c:v>
                </c:pt>
                <c:pt idx="1">
                  <c:v>7.6</c:v>
                </c:pt>
                <c:pt idx="2">
                  <c:v>6.6</c:v>
                </c:pt>
                <c:pt idx="3">
                  <c:v>6.3</c:v>
                </c:pt>
                <c:pt idx="4">
                  <c:v>5.6</c:v>
                </c:pt>
                <c:pt idx="5">
                  <c:v>5.4</c:v>
                </c:pt>
                <c:pt idx="6">
                  <c:v>4.2</c:v>
                </c:pt>
                <c:pt idx="7">
                  <c:v>4.0999999999999996</c:v>
                </c:pt>
                <c:pt idx="8">
                  <c:v>4</c:v>
                </c:pt>
                <c:pt idx="9">
                  <c:v>3.6</c:v>
                </c:pt>
                <c:pt idx="10">
                  <c:v>3.5</c:v>
                </c:pt>
                <c:pt idx="11">
                  <c:v>2.6</c:v>
                </c:pt>
                <c:pt idx="12">
                  <c:v>24.6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945024"/>
        <c:axId val="112946560"/>
      </c:barChart>
      <c:catAx>
        <c:axId val="112945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2946560"/>
        <c:crosses val="autoZero"/>
        <c:auto val="1"/>
        <c:lblAlgn val="ctr"/>
        <c:lblOffset val="100"/>
        <c:noMultiLvlLbl val="0"/>
      </c:catAx>
      <c:valAx>
        <c:axId val="112946560"/>
        <c:scaling>
          <c:orientation val="minMax"/>
          <c:max val="26"/>
          <c:min val="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2945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 рублей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01.05.2017</c:v>
                </c:pt>
                <c:pt idx="1">
                  <c:v>01.05.2018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761</c:v>
                </c:pt>
                <c:pt idx="1">
                  <c:v>814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156672"/>
        <c:axId val="112158208"/>
      </c:barChart>
      <c:catAx>
        <c:axId val="112156672"/>
        <c:scaling>
          <c:orientation val="minMax"/>
        </c:scaling>
        <c:delete val="0"/>
        <c:axPos val="l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12158208"/>
        <c:crosses val="autoZero"/>
        <c:auto val="1"/>
        <c:lblAlgn val="ctr"/>
        <c:lblOffset val="100"/>
        <c:noMultiLvlLbl val="0"/>
      </c:catAx>
      <c:valAx>
        <c:axId val="112158208"/>
        <c:scaling>
          <c:orientation val="minMax"/>
          <c:max val="840"/>
          <c:min val="0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112156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 рублей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01.05.2017</c:v>
                </c:pt>
                <c:pt idx="1">
                  <c:v>01.05.2018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226</c:v>
                </c:pt>
                <c:pt idx="1">
                  <c:v>309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192896"/>
        <c:axId val="112198784"/>
      </c:barChart>
      <c:catAx>
        <c:axId val="112192896"/>
        <c:scaling>
          <c:orientation val="minMax"/>
        </c:scaling>
        <c:delete val="0"/>
        <c:axPos val="l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12198784"/>
        <c:crosses val="autoZero"/>
        <c:auto val="1"/>
        <c:lblAlgn val="ctr"/>
        <c:lblOffset val="100"/>
        <c:noMultiLvlLbl val="0"/>
      </c:catAx>
      <c:valAx>
        <c:axId val="112198784"/>
        <c:scaling>
          <c:orientation val="minMax"/>
          <c:max val="840"/>
          <c:min val="0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112192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482534104397757E-2"/>
          <c:y val="3.804043559430216E-2"/>
          <c:w val="0.95523487156397824"/>
          <c:h val="0.711621366689104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вес, 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7.0907887565937368E-18"/>
                  <c:y val="-0.3631132488547024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34.5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1452452995418810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11.2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363155026374947E-17"/>
                  <c:y val="-0.134870635288889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10.3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6412971658119856E-3"/>
                  <c:y val="-0.1106630853652426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6.6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941981105413238E-3"/>
                  <c:y val="-8.645553544159581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5.1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941981105413238E-3"/>
                  <c:y val="-7.608114348950334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4.6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5470990552706619E-3"/>
                  <c:y val="-6.57062069356128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3.2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5470990552706619E-3"/>
                  <c:y val="-6.91644283532766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2.8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5.533154268262131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2.4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5470990552706619E-3"/>
                  <c:y val="-0.224784392148149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19.3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Казахстан</c:v>
                </c:pt>
                <c:pt idx="1">
                  <c:v>Китай</c:v>
                </c:pt>
                <c:pt idx="2">
                  <c:v>Италия</c:v>
                </c:pt>
                <c:pt idx="3">
                  <c:v>Беларусь</c:v>
                </c:pt>
                <c:pt idx="4">
                  <c:v>Индия</c:v>
                </c:pt>
                <c:pt idx="5">
                  <c:v>Германия</c:v>
                </c:pt>
                <c:pt idx="6">
                  <c:v>Канада</c:v>
                </c:pt>
                <c:pt idx="7">
                  <c:v>США</c:v>
                </c:pt>
                <c:pt idx="8">
                  <c:v>Нидерланды</c:v>
                </c:pt>
                <c:pt idx="9">
                  <c:v>Прочие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34.5</c:v>
                </c:pt>
                <c:pt idx="1">
                  <c:v>11.2</c:v>
                </c:pt>
                <c:pt idx="2">
                  <c:v>10.3</c:v>
                </c:pt>
                <c:pt idx="3">
                  <c:v>6.6</c:v>
                </c:pt>
                <c:pt idx="4">
                  <c:v>5.0999999999999996</c:v>
                </c:pt>
                <c:pt idx="5">
                  <c:v>4.5999999999999996</c:v>
                </c:pt>
                <c:pt idx="6">
                  <c:v>3.2</c:v>
                </c:pt>
                <c:pt idx="7">
                  <c:v>2.8</c:v>
                </c:pt>
                <c:pt idx="8">
                  <c:v>2.4</c:v>
                </c:pt>
                <c:pt idx="9">
                  <c:v>19.3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449792"/>
        <c:axId val="114103424"/>
      </c:barChart>
      <c:catAx>
        <c:axId val="114449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4103424"/>
        <c:crosses val="autoZero"/>
        <c:auto val="1"/>
        <c:lblAlgn val="ctr"/>
        <c:lblOffset val="100"/>
        <c:noMultiLvlLbl val="0"/>
      </c:catAx>
      <c:valAx>
        <c:axId val="114103424"/>
        <c:scaling>
          <c:orientation val="minMax"/>
          <c:max val="37"/>
          <c:min val="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4449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2253AD-F275-4F78-9DB5-F0EA698C68A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F20F13-1374-4D26-A693-3A379B4385A5}">
      <dgm:prSet phldrT="[Текст]"/>
      <dgm:spPr/>
      <dgm:t>
        <a:bodyPr/>
        <a:lstStyle/>
        <a:p>
          <a:r>
            <a:rPr lang="ru-RU" dirty="0" smtClean="0"/>
            <a:t>Проживающие в РФ в течение года 183 дня и более</a:t>
          </a:r>
          <a:endParaRPr lang="ru-RU" dirty="0"/>
        </a:p>
      </dgm:t>
    </dgm:pt>
    <dgm:pt modelId="{60DDCEA5-4D41-45EA-A9B4-4A263FDB30BE}" type="parTrans" cxnId="{D7927231-8A73-43AC-808C-025AE78011EA}">
      <dgm:prSet/>
      <dgm:spPr/>
      <dgm:t>
        <a:bodyPr/>
        <a:lstStyle/>
        <a:p>
          <a:endParaRPr lang="ru-RU"/>
        </a:p>
      </dgm:t>
    </dgm:pt>
    <dgm:pt modelId="{D594CA04-91CC-4C9E-BBD9-9065EAAB88D3}" type="sibTrans" cxnId="{D7927231-8A73-43AC-808C-025AE78011EA}">
      <dgm:prSet/>
      <dgm:spPr/>
      <dgm:t>
        <a:bodyPr/>
        <a:lstStyle/>
        <a:p>
          <a:endParaRPr lang="ru-RU"/>
        </a:p>
      </dgm:t>
    </dgm:pt>
    <dgm:pt modelId="{B253A59D-0653-4FD6-BCF0-7BBB532BBCA5}">
      <dgm:prSet phldrT="[Текст]" custT="1"/>
      <dgm:spPr/>
      <dgm:t>
        <a:bodyPr/>
        <a:lstStyle/>
        <a:p>
          <a:pPr algn="ctr"/>
          <a:r>
            <a:rPr lang="ru-RU" sz="2400" dirty="0" smtClean="0"/>
            <a:t>ОБЯЗАНЫ</a:t>
          </a:r>
          <a:endParaRPr lang="ru-RU" sz="2400" dirty="0"/>
        </a:p>
      </dgm:t>
    </dgm:pt>
    <dgm:pt modelId="{0F648682-D434-4803-BAEB-8DF4BFF57454}" type="parTrans" cxnId="{140F7894-BF89-44AF-B4B5-A572042A5D02}">
      <dgm:prSet/>
      <dgm:spPr/>
      <dgm:t>
        <a:bodyPr/>
        <a:lstStyle/>
        <a:p>
          <a:endParaRPr lang="ru-RU"/>
        </a:p>
      </dgm:t>
    </dgm:pt>
    <dgm:pt modelId="{C89408DF-5544-4394-830D-E3E2FED39EA0}" type="sibTrans" cxnId="{140F7894-BF89-44AF-B4B5-A572042A5D02}">
      <dgm:prSet/>
      <dgm:spPr/>
      <dgm:t>
        <a:bodyPr/>
        <a:lstStyle/>
        <a:p>
          <a:endParaRPr lang="ru-RU"/>
        </a:p>
      </dgm:t>
    </dgm:pt>
    <dgm:pt modelId="{D46DEF4D-1C4B-4B34-BD7E-9EE96B2B7C87}">
      <dgm:prSet phldrT="[Текст]"/>
      <dgm:spPr/>
      <dgm:t>
        <a:bodyPr/>
        <a:lstStyle/>
        <a:p>
          <a:r>
            <a:rPr lang="ru-RU" dirty="0" smtClean="0"/>
            <a:t>Проживающие в РФ в течение года менее 183 дней</a:t>
          </a:r>
          <a:endParaRPr lang="ru-RU" dirty="0"/>
        </a:p>
      </dgm:t>
    </dgm:pt>
    <dgm:pt modelId="{4DCDAD63-E73E-4752-8880-EDF1F935DD0A}" type="parTrans" cxnId="{5F1E6078-741E-49BA-809C-CEE29D1B5544}">
      <dgm:prSet/>
      <dgm:spPr/>
      <dgm:t>
        <a:bodyPr/>
        <a:lstStyle/>
        <a:p>
          <a:endParaRPr lang="ru-RU"/>
        </a:p>
      </dgm:t>
    </dgm:pt>
    <dgm:pt modelId="{F3EA06E9-B4E5-4B26-AEA9-45A0D333A3A5}" type="sibTrans" cxnId="{5F1E6078-741E-49BA-809C-CEE29D1B5544}">
      <dgm:prSet/>
      <dgm:spPr/>
      <dgm:t>
        <a:bodyPr/>
        <a:lstStyle/>
        <a:p>
          <a:endParaRPr lang="ru-RU"/>
        </a:p>
      </dgm:t>
    </dgm:pt>
    <dgm:pt modelId="{FE930791-954F-4161-ABC7-CAF26F0236F6}">
      <dgm:prSet phldrT="[Текст]" custT="1"/>
      <dgm:spPr/>
      <dgm:t>
        <a:bodyPr/>
        <a:lstStyle/>
        <a:p>
          <a:pPr algn="ctr"/>
          <a:r>
            <a:rPr lang="ru-RU" sz="2400" dirty="0" smtClean="0"/>
            <a:t>НЕ ОБЯЗАНЫ</a:t>
          </a:r>
          <a:endParaRPr lang="ru-RU" sz="2400" dirty="0"/>
        </a:p>
      </dgm:t>
    </dgm:pt>
    <dgm:pt modelId="{584527B0-2401-4260-9AF7-E1D012CA1803}" type="parTrans" cxnId="{9F8324BB-A738-4EA2-B275-A513FECFCF64}">
      <dgm:prSet/>
      <dgm:spPr/>
      <dgm:t>
        <a:bodyPr/>
        <a:lstStyle/>
        <a:p>
          <a:endParaRPr lang="ru-RU"/>
        </a:p>
      </dgm:t>
    </dgm:pt>
    <dgm:pt modelId="{77A69951-B60D-4964-922E-9A14B9392619}" type="sibTrans" cxnId="{9F8324BB-A738-4EA2-B275-A513FECFCF64}">
      <dgm:prSet/>
      <dgm:spPr/>
      <dgm:t>
        <a:bodyPr/>
        <a:lstStyle/>
        <a:p>
          <a:endParaRPr lang="ru-RU"/>
        </a:p>
      </dgm:t>
    </dgm:pt>
    <dgm:pt modelId="{18D58B35-6481-477B-9BAA-A836C39A826B}" type="pres">
      <dgm:prSet presAssocID="{1E2253AD-F275-4F78-9DB5-F0EA698C68A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1F496B4-D023-4A23-98C1-41464CCD922F}" type="pres">
      <dgm:prSet presAssocID="{52F20F13-1374-4D26-A693-3A379B4385A5}" presName="linNode" presStyleCnt="0"/>
      <dgm:spPr/>
    </dgm:pt>
    <dgm:pt modelId="{7B0D71C8-696A-4523-B065-B51EB7891872}" type="pres">
      <dgm:prSet presAssocID="{52F20F13-1374-4D26-A693-3A379B4385A5}" presName="parentShp" presStyleLbl="node1" presStyleIdx="0" presStyleCnt="2" custLinFactNeighborX="184" custLinFactNeighborY="-2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E6B71-0BFE-45A1-80B8-02047C27C15C}" type="pres">
      <dgm:prSet presAssocID="{52F20F13-1374-4D26-A693-3A379B4385A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BE164-ED7A-456D-9694-F9ED3CD3594B}" type="pres">
      <dgm:prSet presAssocID="{D594CA04-91CC-4C9E-BBD9-9065EAAB88D3}" presName="spacing" presStyleCnt="0"/>
      <dgm:spPr/>
    </dgm:pt>
    <dgm:pt modelId="{5C78674C-B2F6-4648-A3A2-066E41911C1C}" type="pres">
      <dgm:prSet presAssocID="{D46DEF4D-1C4B-4B34-BD7E-9EE96B2B7C87}" presName="linNode" presStyleCnt="0"/>
      <dgm:spPr/>
    </dgm:pt>
    <dgm:pt modelId="{F37118E2-83C9-421F-AC25-840C189BFA76}" type="pres">
      <dgm:prSet presAssocID="{D46DEF4D-1C4B-4B34-BD7E-9EE96B2B7C87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65E32-BA7D-4A67-A8BB-CADC9A0A9692}" type="pres">
      <dgm:prSet presAssocID="{D46DEF4D-1C4B-4B34-BD7E-9EE96B2B7C87}" presName="childShp" presStyleLbl="bgAccFollowNode1" presStyleIdx="1" presStyleCnt="2" custLinFactNeighborY="26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0F7894-BF89-44AF-B4B5-A572042A5D02}" srcId="{52F20F13-1374-4D26-A693-3A379B4385A5}" destId="{B253A59D-0653-4FD6-BCF0-7BBB532BBCA5}" srcOrd="0" destOrd="0" parTransId="{0F648682-D434-4803-BAEB-8DF4BFF57454}" sibTransId="{C89408DF-5544-4394-830D-E3E2FED39EA0}"/>
    <dgm:cxn modelId="{D7927231-8A73-43AC-808C-025AE78011EA}" srcId="{1E2253AD-F275-4F78-9DB5-F0EA698C68AF}" destId="{52F20F13-1374-4D26-A693-3A379B4385A5}" srcOrd="0" destOrd="0" parTransId="{60DDCEA5-4D41-45EA-A9B4-4A263FDB30BE}" sibTransId="{D594CA04-91CC-4C9E-BBD9-9065EAAB88D3}"/>
    <dgm:cxn modelId="{AF6F3728-BB50-47CB-95CE-F5EAD1F0016C}" type="presOf" srcId="{52F20F13-1374-4D26-A693-3A379B4385A5}" destId="{7B0D71C8-696A-4523-B065-B51EB7891872}" srcOrd="0" destOrd="0" presId="urn:microsoft.com/office/officeart/2005/8/layout/vList6"/>
    <dgm:cxn modelId="{EF88A94A-1EA4-4E42-B909-7499E12DC04A}" type="presOf" srcId="{D46DEF4D-1C4B-4B34-BD7E-9EE96B2B7C87}" destId="{F37118E2-83C9-421F-AC25-840C189BFA76}" srcOrd="0" destOrd="0" presId="urn:microsoft.com/office/officeart/2005/8/layout/vList6"/>
    <dgm:cxn modelId="{AF79AFC4-966A-4664-8A58-E1A536312B0E}" type="presOf" srcId="{1E2253AD-F275-4F78-9DB5-F0EA698C68AF}" destId="{18D58B35-6481-477B-9BAA-A836C39A826B}" srcOrd="0" destOrd="0" presId="urn:microsoft.com/office/officeart/2005/8/layout/vList6"/>
    <dgm:cxn modelId="{12983F93-2F67-4040-B9B2-ED252D615F75}" type="presOf" srcId="{FE930791-954F-4161-ABC7-CAF26F0236F6}" destId="{1E065E32-BA7D-4A67-A8BB-CADC9A0A9692}" srcOrd="0" destOrd="0" presId="urn:microsoft.com/office/officeart/2005/8/layout/vList6"/>
    <dgm:cxn modelId="{01E629C4-3EC7-4899-ABEE-4CA889DC7C74}" type="presOf" srcId="{B253A59D-0653-4FD6-BCF0-7BBB532BBCA5}" destId="{3BCE6B71-0BFE-45A1-80B8-02047C27C15C}" srcOrd="0" destOrd="0" presId="urn:microsoft.com/office/officeart/2005/8/layout/vList6"/>
    <dgm:cxn modelId="{9F8324BB-A738-4EA2-B275-A513FECFCF64}" srcId="{D46DEF4D-1C4B-4B34-BD7E-9EE96B2B7C87}" destId="{FE930791-954F-4161-ABC7-CAF26F0236F6}" srcOrd="0" destOrd="0" parTransId="{584527B0-2401-4260-9AF7-E1D012CA1803}" sibTransId="{77A69951-B60D-4964-922E-9A14B9392619}"/>
    <dgm:cxn modelId="{5F1E6078-741E-49BA-809C-CEE29D1B5544}" srcId="{1E2253AD-F275-4F78-9DB5-F0EA698C68AF}" destId="{D46DEF4D-1C4B-4B34-BD7E-9EE96B2B7C87}" srcOrd="1" destOrd="0" parTransId="{4DCDAD63-E73E-4752-8880-EDF1F935DD0A}" sibTransId="{F3EA06E9-B4E5-4B26-AEA9-45A0D333A3A5}"/>
    <dgm:cxn modelId="{D9B68CA7-A86F-407D-B883-8F297A2CD135}" type="presParOf" srcId="{18D58B35-6481-477B-9BAA-A836C39A826B}" destId="{C1F496B4-D023-4A23-98C1-41464CCD922F}" srcOrd="0" destOrd="0" presId="urn:microsoft.com/office/officeart/2005/8/layout/vList6"/>
    <dgm:cxn modelId="{FDF0C186-0540-4F4B-8477-13F54943F1DA}" type="presParOf" srcId="{C1F496B4-D023-4A23-98C1-41464CCD922F}" destId="{7B0D71C8-696A-4523-B065-B51EB7891872}" srcOrd="0" destOrd="0" presId="urn:microsoft.com/office/officeart/2005/8/layout/vList6"/>
    <dgm:cxn modelId="{764E6336-BB35-4EB5-8578-DF0CEC90199D}" type="presParOf" srcId="{C1F496B4-D023-4A23-98C1-41464CCD922F}" destId="{3BCE6B71-0BFE-45A1-80B8-02047C27C15C}" srcOrd="1" destOrd="0" presId="urn:microsoft.com/office/officeart/2005/8/layout/vList6"/>
    <dgm:cxn modelId="{BBD7D486-6358-4206-AB89-CE1B06BA5B96}" type="presParOf" srcId="{18D58B35-6481-477B-9BAA-A836C39A826B}" destId="{463BE164-ED7A-456D-9694-F9ED3CD3594B}" srcOrd="1" destOrd="0" presId="urn:microsoft.com/office/officeart/2005/8/layout/vList6"/>
    <dgm:cxn modelId="{79A5F68D-E3EB-4F17-AD60-ABF044927A17}" type="presParOf" srcId="{18D58B35-6481-477B-9BAA-A836C39A826B}" destId="{5C78674C-B2F6-4648-A3A2-066E41911C1C}" srcOrd="2" destOrd="0" presId="urn:microsoft.com/office/officeart/2005/8/layout/vList6"/>
    <dgm:cxn modelId="{1AF979AB-9D81-4802-9AB8-284A7416BCE5}" type="presParOf" srcId="{5C78674C-B2F6-4648-A3A2-066E41911C1C}" destId="{F37118E2-83C9-421F-AC25-840C189BFA76}" srcOrd="0" destOrd="0" presId="urn:microsoft.com/office/officeart/2005/8/layout/vList6"/>
    <dgm:cxn modelId="{0B55C73A-7596-43FF-8EE5-8CF9C4C6562A}" type="presParOf" srcId="{5C78674C-B2F6-4648-A3A2-066E41911C1C}" destId="{1E065E32-BA7D-4A67-A8BB-CADC9A0A969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E6B71-0BFE-45A1-80B8-02047C27C15C}">
      <dsp:nvSpPr>
        <dsp:cNvPr id="0" name=""/>
        <dsp:cNvSpPr/>
      </dsp:nvSpPr>
      <dsp:spPr>
        <a:xfrm>
          <a:off x="1758907" y="275"/>
          <a:ext cx="2638361" cy="10735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ОБЯЗАНЫ</a:t>
          </a:r>
          <a:endParaRPr lang="ru-RU" sz="2400" kern="1200" dirty="0"/>
        </a:p>
      </dsp:txBody>
      <dsp:txXfrm>
        <a:off x="1758907" y="134464"/>
        <a:ext cx="2235793" cy="805136"/>
      </dsp:txXfrm>
    </dsp:sp>
    <dsp:sp modelId="{7B0D71C8-696A-4523-B065-B51EB7891872}">
      <dsp:nvSpPr>
        <dsp:cNvPr id="0" name=""/>
        <dsp:cNvSpPr/>
      </dsp:nvSpPr>
      <dsp:spPr>
        <a:xfrm>
          <a:off x="4854" y="0"/>
          <a:ext cx="1758907" cy="10735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Проживающие в РФ в течение года 183 дня и более</a:t>
          </a:r>
          <a:endParaRPr lang="ru-RU" sz="1600" kern="1200" dirty="0"/>
        </a:p>
      </dsp:txBody>
      <dsp:txXfrm>
        <a:off x="57259" y="52405"/>
        <a:ext cx="1654097" cy="968704"/>
      </dsp:txXfrm>
    </dsp:sp>
    <dsp:sp modelId="{1E065E32-BA7D-4A67-A8BB-CADC9A0A9692}">
      <dsp:nvSpPr>
        <dsp:cNvPr id="0" name=""/>
        <dsp:cNvSpPr/>
      </dsp:nvSpPr>
      <dsp:spPr>
        <a:xfrm>
          <a:off x="1758907" y="1181416"/>
          <a:ext cx="2638361" cy="10735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НЕ ОБЯЗАНЫ</a:t>
          </a:r>
          <a:endParaRPr lang="ru-RU" sz="2400" kern="1200" dirty="0"/>
        </a:p>
      </dsp:txBody>
      <dsp:txXfrm>
        <a:off x="1758907" y="1315605"/>
        <a:ext cx="2235793" cy="805136"/>
      </dsp:txXfrm>
    </dsp:sp>
    <dsp:sp modelId="{F37118E2-83C9-421F-AC25-840C189BFA76}">
      <dsp:nvSpPr>
        <dsp:cNvPr id="0" name=""/>
        <dsp:cNvSpPr/>
      </dsp:nvSpPr>
      <dsp:spPr>
        <a:xfrm>
          <a:off x="0" y="1181141"/>
          <a:ext cx="1758907" cy="10735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Проживающие в РФ в течение года менее 183 дней</a:t>
          </a:r>
          <a:endParaRPr lang="ru-RU" sz="1600" kern="1200" dirty="0"/>
        </a:p>
      </dsp:txBody>
      <dsp:txXfrm>
        <a:off x="52405" y="1233546"/>
        <a:ext cx="1654097" cy="968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0.32143</cdr:x>
      <cdr:y>0.30341</cdr:y>
    </cdr:from>
    <cdr:to>
      <cdr:x>0.60715</cdr:x>
      <cdr:y>0.38432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1296144" y="1080120"/>
          <a:ext cx="1152152" cy="288035"/>
        </a:xfrm>
        <a:prstGeom xmlns:a="http://schemas.openxmlformats.org/drawingml/2006/main" prst="straightConnector1">
          <a:avLst/>
        </a:prstGeom>
        <a:ln xmlns:a="http://schemas.openxmlformats.org/drawingml/2006/main" w="571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0.32604</cdr:x>
      <cdr:y>0.37662</cdr:y>
    </cdr:from>
    <cdr:to>
      <cdr:x>0.57428</cdr:x>
      <cdr:y>0.45439</cdr:y>
    </cdr:to>
    <cdr:sp macro="" textlink="">
      <cdr:nvSpPr>
        <cdr:cNvPr id="5" name="TextBox 4"/>
        <cdr:cNvSpPr txBox="1"/>
      </cdr:nvSpPr>
      <cdr:spPr>
        <a:xfrm xmlns:a="http://schemas.openxmlformats.org/drawingml/2006/main" rot="20762733">
          <a:off x="1314754" y="1340748"/>
          <a:ext cx="1001015" cy="2768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algn="l" defTabSz="1043056" rtl="0">
            <a:spcBef>
              <a:spcPct val="0"/>
            </a:spcBef>
          </a:pPr>
          <a:r>
            <a: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rPr>
            <a:t>+13,4%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0.35714</cdr:x>
      <cdr:y>0.36409</cdr:y>
    </cdr:from>
    <cdr:to>
      <cdr:x>0.66071</cdr:x>
      <cdr:y>0.74841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1440148" y="1296144"/>
          <a:ext cx="1224148" cy="1368154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chemeClr val="accent2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0.46361</cdr:x>
      <cdr:y>0.38432</cdr:y>
    </cdr:from>
    <cdr:to>
      <cdr:x>0.56429</cdr:x>
      <cdr:y>0.91023</cdr:y>
    </cdr:to>
    <cdr:sp macro="" textlink="">
      <cdr:nvSpPr>
        <cdr:cNvPr id="5" name="TextBox 4"/>
        <cdr:cNvSpPr txBox="1"/>
      </cdr:nvSpPr>
      <cdr:spPr>
        <a:xfrm xmlns:a="http://schemas.openxmlformats.org/drawingml/2006/main" rot="18714592">
          <a:off x="1136374" y="2101281"/>
          <a:ext cx="1872208" cy="405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algn="ctr" defTabSz="1043056" rtl="0">
            <a:spcBef>
              <a:spcPct val="0"/>
            </a:spcBef>
          </a:pPr>
          <a:r>
            <a: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rPr>
            <a:t>20,6 пунктов</a:t>
          </a:r>
        </a:p>
      </cdr:txBody>
    </cdr:sp>
  </cdr:relSizeAnchor>
  <cdr:relSizeAnchor xmlns:cdr="http://schemas.openxmlformats.org/drawingml/2006/chartDrawing">
    <cdr:from>
      <cdr:x>0.39219</cdr:x>
      <cdr:y>0.29446</cdr:y>
    </cdr:from>
    <cdr:to>
      <cdr:x>0.49286</cdr:x>
      <cdr:y>0.82037</cdr:y>
    </cdr:to>
    <cdr:sp macro="" textlink="">
      <cdr:nvSpPr>
        <cdr:cNvPr id="6" name="TextBox 1"/>
        <cdr:cNvSpPr txBox="1"/>
      </cdr:nvSpPr>
      <cdr:spPr>
        <a:xfrm xmlns:a="http://schemas.openxmlformats.org/drawingml/2006/main" rot="18714592">
          <a:off x="848343" y="1781378"/>
          <a:ext cx="1872208" cy="405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043056" rtl="0">
            <a:spcBef>
              <a:spcPct val="0"/>
            </a:spcBef>
          </a:pPr>
          <a:r>
            <a: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rPr>
            <a:t>опережение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0.08621</cdr:x>
      <cdr:y>0.5455</cdr:y>
    </cdr:from>
    <cdr:to>
      <cdr:x>0.60345</cdr:x>
      <cdr:y>0.80815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0040" y="1944216"/>
          <a:ext cx="2160240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rPr>
            <a:t>Внутренний рынок,</a:t>
          </a:r>
        </a:p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1600" kern="1200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497 091 млн рублей,</a:t>
          </a:r>
        </a:p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rPr>
            <a:t>96 %</a:t>
          </a:r>
        </a:p>
      </cdr:txBody>
    </cdr:sp>
  </cdr:relSizeAnchor>
  <cdr:relSizeAnchor xmlns:cdr="http://schemas.openxmlformats.org/drawingml/2006/chartDrawing">
    <cdr:from>
      <cdr:x>0.53448</cdr:x>
      <cdr:y>0.16163</cdr:y>
    </cdr:from>
    <cdr:to>
      <cdr:x>1</cdr:x>
      <cdr:y>0.42428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32236" y="576064"/>
          <a:ext cx="1944228" cy="9361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rPr>
            <a:t>Экспорт,</a:t>
          </a:r>
        </a:p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1600" kern="12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20 694 млн рублей,</a:t>
          </a:r>
        </a:p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1800" b="1" kern="12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4%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0.18966</cdr:x>
      <cdr:y>0.62631</cdr:y>
    </cdr:from>
    <cdr:to>
      <cdr:x>0.82106</cdr:x>
      <cdr:y>0.80857</cdr:y>
    </cdr:to>
    <cdr:sp macro="" textlink="">
      <cdr:nvSpPr>
        <cdr:cNvPr id="6" name="TextBox 2"/>
        <cdr:cNvSpPr txBox="1"/>
      </cdr:nvSpPr>
      <cdr:spPr>
        <a:xfrm xmlns:a="http://schemas.openxmlformats.org/drawingml/2006/main">
          <a:off x="792088" y="2232248"/>
          <a:ext cx="2637040" cy="649595"/>
        </a:xfrm>
        <a:custGeom xmlns:a="http://schemas.openxmlformats.org/drawingml/2006/main">
          <a:avLst/>
          <a:gdLst>
            <a:gd name="connsiteX0" fmla="*/ 0 w 2808312"/>
            <a:gd name="connsiteY0" fmla="*/ 0 h 360040"/>
            <a:gd name="connsiteX1" fmla="*/ 2808312 w 2808312"/>
            <a:gd name="connsiteY1" fmla="*/ 0 h 360040"/>
            <a:gd name="connsiteX2" fmla="*/ 2808312 w 2808312"/>
            <a:gd name="connsiteY2" fmla="*/ 360040 h 360040"/>
            <a:gd name="connsiteX3" fmla="*/ 0 w 2808312"/>
            <a:gd name="connsiteY3" fmla="*/ 360040 h 360040"/>
            <a:gd name="connsiteX4" fmla="*/ 0 w 2808312"/>
            <a:gd name="connsiteY4" fmla="*/ 0 h 360040"/>
            <a:gd name="connsiteX0" fmla="*/ 15240 w 2808312"/>
            <a:gd name="connsiteY0" fmla="*/ 0 h 603880"/>
            <a:gd name="connsiteX1" fmla="*/ 2808312 w 2808312"/>
            <a:gd name="connsiteY1" fmla="*/ 243840 h 603880"/>
            <a:gd name="connsiteX2" fmla="*/ 2808312 w 2808312"/>
            <a:gd name="connsiteY2" fmla="*/ 603880 h 603880"/>
            <a:gd name="connsiteX3" fmla="*/ 0 w 2808312"/>
            <a:gd name="connsiteY3" fmla="*/ 603880 h 603880"/>
            <a:gd name="connsiteX4" fmla="*/ 15240 w 2808312"/>
            <a:gd name="connsiteY4" fmla="*/ 0 h 603880"/>
            <a:gd name="connsiteX0" fmla="*/ 15240 w 2808312"/>
            <a:gd name="connsiteY0" fmla="*/ 45720 h 649600"/>
            <a:gd name="connsiteX1" fmla="*/ 2701632 w 2808312"/>
            <a:gd name="connsiteY1" fmla="*/ 0 h 649600"/>
            <a:gd name="connsiteX2" fmla="*/ 2808312 w 2808312"/>
            <a:gd name="connsiteY2" fmla="*/ 649600 h 649600"/>
            <a:gd name="connsiteX3" fmla="*/ 0 w 2808312"/>
            <a:gd name="connsiteY3" fmla="*/ 649600 h 649600"/>
            <a:gd name="connsiteX4" fmla="*/ 15240 w 2808312"/>
            <a:gd name="connsiteY4" fmla="*/ 45720 h 649600"/>
            <a:gd name="connsiteX0" fmla="*/ 15240 w 2808312"/>
            <a:gd name="connsiteY0" fmla="*/ 45720 h 649600"/>
            <a:gd name="connsiteX1" fmla="*/ 2701632 w 2808312"/>
            <a:gd name="connsiteY1" fmla="*/ 0 h 649600"/>
            <a:gd name="connsiteX2" fmla="*/ 2808312 w 2808312"/>
            <a:gd name="connsiteY2" fmla="*/ 649600 h 649600"/>
            <a:gd name="connsiteX3" fmla="*/ 0 w 2808312"/>
            <a:gd name="connsiteY3" fmla="*/ 649600 h 649600"/>
            <a:gd name="connsiteX4" fmla="*/ 15240 w 2808312"/>
            <a:gd name="connsiteY4" fmla="*/ 45720 h 6496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2808312" h="649600">
              <a:moveTo>
                <a:pt x="15240" y="45720"/>
              </a:moveTo>
              <a:cubicBezTo>
                <a:pt x="910704" y="30480"/>
                <a:pt x="1341348" y="373380"/>
                <a:pt x="2701632" y="0"/>
              </a:cubicBezTo>
              <a:lnTo>
                <a:pt x="2808312" y="649600"/>
              </a:lnTo>
              <a:lnTo>
                <a:pt x="0" y="649600"/>
              </a:lnTo>
              <a:lnTo>
                <a:pt x="15240" y="45720"/>
              </a:lnTo>
              <a:close/>
            </a:path>
          </a:pathLst>
        </a:cu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defPPr>
            <a:defRPr lang="ru-RU"/>
          </a:defPPr>
          <a:lvl1pPr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07988" indent="49213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815975" indent="98425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223963" indent="147638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631950" indent="196850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rPr>
            <a:t>Дальнее зарубежье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0.18091</cdr:x>
      <cdr:y>0.62631</cdr:y>
    </cdr:from>
    <cdr:to>
      <cdr:x>0.83609</cdr:x>
      <cdr:y>0.80857</cdr:y>
    </cdr:to>
    <cdr:sp macro="" textlink="">
      <cdr:nvSpPr>
        <cdr:cNvPr id="6" name="TextBox 2"/>
        <cdr:cNvSpPr txBox="1"/>
      </cdr:nvSpPr>
      <cdr:spPr>
        <a:xfrm xmlns:a="http://schemas.openxmlformats.org/drawingml/2006/main">
          <a:off x="755576" y="2232248"/>
          <a:ext cx="2736304" cy="649595"/>
        </a:xfrm>
        <a:custGeom xmlns:a="http://schemas.openxmlformats.org/drawingml/2006/main">
          <a:avLst/>
          <a:gdLst>
            <a:gd name="connsiteX0" fmla="*/ 0 w 2808312"/>
            <a:gd name="connsiteY0" fmla="*/ 0 h 360040"/>
            <a:gd name="connsiteX1" fmla="*/ 2808312 w 2808312"/>
            <a:gd name="connsiteY1" fmla="*/ 0 h 360040"/>
            <a:gd name="connsiteX2" fmla="*/ 2808312 w 2808312"/>
            <a:gd name="connsiteY2" fmla="*/ 360040 h 360040"/>
            <a:gd name="connsiteX3" fmla="*/ 0 w 2808312"/>
            <a:gd name="connsiteY3" fmla="*/ 360040 h 360040"/>
            <a:gd name="connsiteX4" fmla="*/ 0 w 2808312"/>
            <a:gd name="connsiteY4" fmla="*/ 0 h 360040"/>
            <a:gd name="connsiteX0" fmla="*/ 15240 w 2808312"/>
            <a:gd name="connsiteY0" fmla="*/ 0 h 603880"/>
            <a:gd name="connsiteX1" fmla="*/ 2808312 w 2808312"/>
            <a:gd name="connsiteY1" fmla="*/ 243840 h 603880"/>
            <a:gd name="connsiteX2" fmla="*/ 2808312 w 2808312"/>
            <a:gd name="connsiteY2" fmla="*/ 603880 h 603880"/>
            <a:gd name="connsiteX3" fmla="*/ 0 w 2808312"/>
            <a:gd name="connsiteY3" fmla="*/ 603880 h 603880"/>
            <a:gd name="connsiteX4" fmla="*/ 15240 w 2808312"/>
            <a:gd name="connsiteY4" fmla="*/ 0 h 603880"/>
            <a:gd name="connsiteX0" fmla="*/ 15240 w 2808312"/>
            <a:gd name="connsiteY0" fmla="*/ 45720 h 649600"/>
            <a:gd name="connsiteX1" fmla="*/ 2701632 w 2808312"/>
            <a:gd name="connsiteY1" fmla="*/ 0 h 649600"/>
            <a:gd name="connsiteX2" fmla="*/ 2808312 w 2808312"/>
            <a:gd name="connsiteY2" fmla="*/ 649600 h 649600"/>
            <a:gd name="connsiteX3" fmla="*/ 0 w 2808312"/>
            <a:gd name="connsiteY3" fmla="*/ 649600 h 649600"/>
            <a:gd name="connsiteX4" fmla="*/ 15240 w 2808312"/>
            <a:gd name="connsiteY4" fmla="*/ 45720 h 649600"/>
            <a:gd name="connsiteX0" fmla="*/ 15240 w 2808312"/>
            <a:gd name="connsiteY0" fmla="*/ 45720 h 649600"/>
            <a:gd name="connsiteX1" fmla="*/ 2701632 w 2808312"/>
            <a:gd name="connsiteY1" fmla="*/ 0 h 649600"/>
            <a:gd name="connsiteX2" fmla="*/ 2808312 w 2808312"/>
            <a:gd name="connsiteY2" fmla="*/ 649600 h 649600"/>
            <a:gd name="connsiteX3" fmla="*/ 0 w 2808312"/>
            <a:gd name="connsiteY3" fmla="*/ 649600 h 649600"/>
            <a:gd name="connsiteX4" fmla="*/ 15240 w 2808312"/>
            <a:gd name="connsiteY4" fmla="*/ 45720 h 6496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2808312" h="649600">
              <a:moveTo>
                <a:pt x="15240" y="45720"/>
              </a:moveTo>
              <a:cubicBezTo>
                <a:pt x="910704" y="30480"/>
                <a:pt x="1341348" y="373380"/>
                <a:pt x="2701632" y="0"/>
              </a:cubicBezTo>
              <a:lnTo>
                <a:pt x="2808312" y="649600"/>
              </a:lnTo>
              <a:lnTo>
                <a:pt x="0" y="649600"/>
              </a:lnTo>
              <a:lnTo>
                <a:pt x="15240" y="45720"/>
              </a:lnTo>
              <a:close/>
            </a:path>
          </a:pathLst>
        </a:cu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defPPr>
            <a:defRPr lang="ru-RU"/>
          </a:defPPr>
          <a:lvl1pPr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07988" indent="49213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815975" indent="98425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223963" indent="147638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631950" indent="196850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rPr>
            <a:t>Дальнее зарубежье</a:t>
          </a:r>
        </a:p>
      </cdr:txBody>
    </cdr:sp>
  </cdr:relSizeAnchor>
  <cdr:relSizeAnchor xmlns:cdr="http://schemas.openxmlformats.org/drawingml/2006/chartDrawing">
    <cdr:from>
      <cdr:x>0.43953</cdr:x>
      <cdr:y>0.18397</cdr:y>
    </cdr:from>
    <cdr:to>
      <cdr:x>0.59471</cdr:x>
      <cdr:y>0.28499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35696" y="655692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defPPr>
            <a:defRPr lang="ru-RU"/>
          </a:defPPr>
          <a:lvl1pPr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07988" indent="49213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815975" indent="98425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223963" indent="147638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631950" indent="196850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rPr>
            <a:t>СНГ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0.125</cdr:x>
      <cdr:y>0.08</cdr:y>
    </cdr:from>
    <cdr:to>
      <cdr:x>1</cdr:x>
      <cdr:y>0.46</cdr:y>
    </cdr:to>
    <cdr:sp macro="" textlink="">
      <cdr:nvSpPr>
        <cdr:cNvPr id="2" name="Стрелка вправо с вырезом 1"/>
        <cdr:cNvSpPr/>
      </cdr:nvSpPr>
      <cdr:spPr>
        <a:xfrm xmlns:a="http://schemas.openxmlformats.org/drawingml/2006/main">
          <a:off x="1008112" y="288032"/>
          <a:ext cx="7056783" cy="1368152"/>
        </a:xfrm>
        <a:prstGeom xmlns:a="http://schemas.openxmlformats.org/drawingml/2006/main" prst="notchedRightArrow">
          <a:avLst/>
        </a:prstGeom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0.125</cdr:x>
      <cdr:y>0.18</cdr:y>
    </cdr:from>
    <cdr:to>
      <cdr:x>1</cdr:x>
      <cdr:y>0.36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08112" y="648072"/>
          <a:ext cx="7056784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2400" dirty="0" smtClean="0">
              <a:solidFill>
                <a:schemeClr val="bg1"/>
              </a:solidFill>
            </a:rPr>
            <a:t>(+7%) </a:t>
          </a:r>
          <a:r>
            <a:rPr lang="en-US" sz="2400" dirty="0" smtClean="0">
              <a:solidFill>
                <a:schemeClr val="bg1"/>
              </a:solidFill>
            </a:rPr>
            <a:t>814</a:t>
          </a:r>
          <a:r>
            <a:rPr lang="ru-RU" sz="2400" dirty="0" smtClean="0">
              <a:solidFill>
                <a:schemeClr val="bg1"/>
              </a:solidFill>
            </a:rPr>
            <a:t> млн рублей</a:t>
          </a:r>
          <a:endParaRPr kumimoji="0" lang="ru-RU" sz="2400" b="1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0.125</cdr:x>
      <cdr:y>0.54</cdr:y>
    </cdr:from>
    <cdr:to>
      <cdr:x>0.94643</cdr:x>
      <cdr:y>0.92</cdr:y>
    </cdr:to>
    <cdr:sp macro="" textlink="">
      <cdr:nvSpPr>
        <cdr:cNvPr id="4" name="Стрелка вправо с вырезом 3"/>
        <cdr:cNvSpPr/>
      </cdr:nvSpPr>
      <cdr:spPr>
        <a:xfrm xmlns:a="http://schemas.openxmlformats.org/drawingml/2006/main">
          <a:off x="1008112" y="1944216"/>
          <a:ext cx="6624736" cy="1368152"/>
        </a:xfrm>
        <a:prstGeom xmlns:a="http://schemas.openxmlformats.org/drawingml/2006/main" prst="notchedRightArrow">
          <a:avLst/>
        </a:prstGeom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0.125</cdr:x>
      <cdr:y>0.64</cdr:y>
    </cdr:from>
    <cdr:to>
      <cdr:x>0.91964</cdr:x>
      <cdr:y>0.82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008112" y="2304256"/>
          <a:ext cx="6408712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2400" dirty="0" smtClean="0">
              <a:solidFill>
                <a:schemeClr val="bg1"/>
              </a:solidFill>
            </a:rPr>
            <a:t>761 млн рублей</a:t>
          </a:r>
          <a:endParaRPr kumimoji="0" lang="ru-RU" sz="240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0.78571</cdr:x>
      <cdr:y>0.64</cdr:y>
    </cdr:from>
    <cdr:to>
      <cdr:x>0.86607</cdr:x>
      <cdr:y>0.82</cdr:y>
    </cdr:to>
    <cdr:pic>
      <cdr:nvPicPr>
        <cdr:cNvPr id="7" name="Picture 2" descr="C:\Users\5500-04-641\Desktop\-=Временные=-\nhapkhau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36704" y="2304256"/>
          <a:ext cx="648072" cy="64807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0.125</cdr:x>
      <cdr:y>0.08</cdr:y>
    </cdr:from>
    <cdr:to>
      <cdr:x>1</cdr:x>
      <cdr:y>0.46</cdr:y>
    </cdr:to>
    <cdr:sp macro="" textlink="">
      <cdr:nvSpPr>
        <cdr:cNvPr id="2" name="Стрелка вправо с вырезом 1"/>
        <cdr:cNvSpPr/>
      </cdr:nvSpPr>
      <cdr:spPr>
        <a:xfrm xmlns:a="http://schemas.openxmlformats.org/drawingml/2006/main">
          <a:off x="1008112" y="288032"/>
          <a:ext cx="7056783" cy="1368152"/>
        </a:xfrm>
        <a:prstGeom xmlns:a="http://schemas.openxmlformats.org/drawingml/2006/main" prst="notchedRightArrow">
          <a:avLst/>
        </a:prstGeom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0.125</cdr:x>
      <cdr:y>0.18</cdr:y>
    </cdr:from>
    <cdr:to>
      <cdr:x>1</cdr:x>
      <cdr:y>0.36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08112" y="648072"/>
          <a:ext cx="7056784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2400" dirty="0" smtClean="0">
              <a:solidFill>
                <a:schemeClr val="bg1"/>
              </a:solidFill>
            </a:rPr>
            <a:t>(+37%) 309 млн рублей</a:t>
          </a:r>
          <a:endParaRPr kumimoji="0" lang="ru-RU" sz="2400" b="1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0.125</cdr:x>
      <cdr:y>0.54</cdr:y>
    </cdr:from>
    <cdr:to>
      <cdr:x>0.94643</cdr:x>
      <cdr:y>0.92</cdr:y>
    </cdr:to>
    <cdr:sp macro="" textlink="">
      <cdr:nvSpPr>
        <cdr:cNvPr id="4" name="Стрелка вправо с вырезом 3"/>
        <cdr:cNvSpPr/>
      </cdr:nvSpPr>
      <cdr:spPr>
        <a:xfrm xmlns:a="http://schemas.openxmlformats.org/drawingml/2006/main">
          <a:off x="1008112" y="1944216"/>
          <a:ext cx="6624736" cy="1368152"/>
        </a:xfrm>
        <a:prstGeom xmlns:a="http://schemas.openxmlformats.org/drawingml/2006/main" prst="notchedRightArrow">
          <a:avLst/>
        </a:prstGeom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0.125</cdr:x>
      <cdr:y>0.64</cdr:y>
    </cdr:from>
    <cdr:to>
      <cdr:x>0.91964</cdr:x>
      <cdr:y>0.82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008112" y="2304256"/>
          <a:ext cx="6408712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2400" dirty="0" smtClean="0">
              <a:solidFill>
                <a:schemeClr val="bg1"/>
              </a:solidFill>
            </a:rPr>
            <a:t>226 млн рублей</a:t>
          </a:r>
          <a:endParaRPr kumimoji="0" lang="ru-RU" sz="2400" b="1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0.32143</cdr:x>
      <cdr:y>0.26295</cdr:y>
    </cdr:from>
    <cdr:to>
      <cdr:x>0.60714</cdr:x>
      <cdr:y>0.52591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1296144" y="936104"/>
          <a:ext cx="1152128" cy="936104"/>
        </a:xfrm>
        <a:prstGeom xmlns:a="http://schemas.openxmlformats.org/drawingml/2006/main" prst="straightConnector1">
          <a:avLst/>
        </a:prstGeom>
        <a:ln xmlns:a="http://schemas.openxmlformats.org/drawingml/2006/main" w="571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0.37466</cdr:x>
      <cdr:y>0.44576</cdr:y>
    </cdr:from>
    <cdr:to>
      <cdr:x>0.57109</cdr:x>
      <cdr:y>0.52353</cdr:y>
    </cdr:to>
    <cdr:sp macro="" textlink="">
      <cdr:nvSpPr>
        <cdr:cNvPr id="5" name="TextBox 4"/>
        <cdr:cNvSpPr txBox="1"/>
      </cdr:nvSpPr>
      <cdr:spPr>
        <a:xfrm xmlns:a="http://schemas.openxmlformats.org/drawingml/2006/main" rot="19254681">
          <a:off x="1510804" y="1586882"/>
          <a:ext cx="792088" cy="2768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algn="l" defTabSz="1043056" rtl="0">
            <a:spcBef>
              <a:spcPct val="0"/>
            </a:spcBef>
          </a:pPr>
          <a:r>
            <a: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rPr>
            <a:t>+58%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0.375</cdr:x>
      <cdr:y>0.32364</cdr:y>
    </cdr:from>
    <cdr:to>
      <cdr:x>0.66071</cdr:x>
      <cdr:y>0.50568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1512168" y="1152128"/>
          <a:ext cx="1152128" cy="648072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chemeClr val="accent2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0.43665</cdr:x>
      <cdr:y>0.44627</cdr:y>
    </cdr:from>
    <cdr:to>
      <cdr:x>0.63308</cdr:x>
      <cdr:y>0.56763</cdr:y>
    </cdr:to>
    <cdr:sp macro="" textlink="">
      <cdr:nvSpPr>
        <cdr:cNvPr id="5" name="TextBox 4"/>
        <cdr:cNvSpPr txBox="1"/>
      </cdr:nvSpPr>
      <cdr:spPr>
        <a:xfrm xmlns:a="http://schemas.openxmlformats.org/drawingml/2006/main" rot="19651498">
          <a:off x="1760760" y="1588689"/>
          <a:ext cx="79208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2000" b="1" kern="1200" dirty="0" smtClean="0">
              <a:solidFill>
                <a:schemeClr val="accent2"/>
              </a:solidFill>
              <a:latin typeface="+mj-lt"/>
              <a:ea typeface="+mj-ea"/>
              <a:cs typeface="+mj-cs"/>
            </a:rPr>
            <a:t>+38%</a:t>
          </a:r>
          <a:endParaRPr kumimoji="0" lang="ru-RU" sz="2000" b="1" i="0" u="none" strike="noStrike" kern="1200" cap="none" spc="0" normalizeH="0" baseline="0" noProof="0" dirty="0" smtClean="0">
            <a:ln>
              <a:noFill/>
            </a:ln>
            <a:solidFill>
              <a:schemeClr val="accent2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81629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FD99623-F721-415C-BBBD-29F4931311C5}" type="datetimeFigureOut">
              <a:rPr lang="ru-RU"/>
              <a:pPr>
                <a:defRPr/>
              </a:pPr>
              <a:t>21.08.2018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81629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8878930-4DE5-448B-9B43-7344000D9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99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15975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7988" algn="l" defTabSz="815975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5975" algn="l" defTabSz="815975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3963" algn="l" defTabSz="815975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1950" algn="l" defTabSz="815975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AD2A1-DECD-497C-AF20-AC99B803545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079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896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28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49689" y="9428633"/>
            <a:ext cx="2946400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FB54A59D-2A2A-44D4-83A8-84ADF60DEAAB}" type="slidenum">
              <a:rPr lang="ru-RU" altLang="ru-RU" sz="1200">
                <a:solidFill>
                  <a:srgbClr val="000000"/>
                </a:solidFill>
                <a:cs typeface="+mn-cs"/>
              </a:rPr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17</a:t>
            </a:fld>
            <a:endParaRPr lang="ru-RU" altLang="ru-RU" sz="1200">
              <a:solidFill>
                <a:srgbClr val="000000"/>
              </a:solidFill>
              <a:cs typeface="+mn-cs"/>
            </a:endParaRPr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49689" y="9428633"/>
            <a:ext cx="2946400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0A6A8353-CE2D-4112-903B-8C5EB3FA8BC8}" type="slidenum">
              <a:rPr lang="ru-RU" altLang="ru-RU" sz="1200">
                <a:solidFill>
                  <a:srgbClr val="000000"/>
                </a:solidFill>
                <a:cs typeface="+mn-cs"/>
              </a:rPr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17</a:t>
            </a:fld>
            <a:endParaRPr lang="ru-RU" altLang="ru-RU" sz="1200">
              <a:solidFill>
                <a:srgbClr val="000000"/>
              </a:solidFill>
              <a:cs typeface="+mn-cs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39775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1" y="4716712"/>
            <a:ext cx="4981575" cy="4467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08" tIns="45354" rIns="90708" bIns="45354" numCol="1" anchor="t" anchorCtr="0" compatLnSpc="1">
            <a:prstTxWarp prst="textNoShape">
              <a:avLst/>
            </a:prstTxWarp>
          </a:bodyPr>
          <a:lstStyle/>
          <a:p>
            <a:pPr defTabSz="914400"/>
            <a:r>
              <a:rPr lang="ru-RU" altLang="ru-RU" dirty="0" smtClean="0"/>
              <a:t>готов</a:t>
            </a:r>
            <a:endParaRPr lang="en-US" alt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81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49689" y="9428633"/>
            <a:ext cx="2946400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FB54A59D-2A2A-44D4-83A8-84ADF60DEAAB}" type="slidenum">
              <a:rPr lang="ru-RU" altLang="ru-RU" sz="1200">
                <a:solidFill>
                  <a:srgbClr val="000000"/>
                </a:solidFill>
                <a:cs typeface="+mn-cs"/>
              </a:rPr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19</a:t>
            </a:fld>
            <a:endParaRPr lang="ru-RU" altLang="ru-RU" sz="1200">
              <a:solidFill>
                <a:srgbClr val="000000"/>
              </a:solidFill>
              <a:cs typeface="+mn-cs"/>
            </a:endParaRPr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49689" y="9428633"/>
            <a:ext cx="2946400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0A6A8353-CE2D-4112-903B-8C5EB3FA8BC8}" type="slidenum">
              <a:rPr lang="ru-RU" altLang="ru-RU" sz="1200">
                <a:solidFill>
                  <a:srgbClr val="000000"/>
                </a:solidFill>
                <a:cs typeface="+mn-cs"/>
              </a:rPr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19</a:t>
            </a:fld>
            <a:endParaRPr lang="ru-RU" altLang="ru-RU" sz="1200">
              <a:solidFill>
                <a:srgbClr val="000000"/>
              </a:solidFill>
              <a:cs typeface="+mn-cs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39775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1" y="4716712"/>
            <a:ext cx="4981575" cy="4467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08" tIns="45354" rIns="90708" bIns="45354" numCol="1" anchor="t" anchorCtr="0" compatLnSpc="1">
            <a:prstTxWarp prst="textNoShape">
              <a:avLst/>
            </a:prstTxWarp>
          </a:bodyPr>
          <a:lstStyle/>
          <a:p>
            <a:pPr defTabSz="914400"/>
            <a:r>
              <a:rPr lang="ru-RU" altLang="ru-RU" dirty="0" smtClean="0"/>
              <a:t>готов</a:t>
            </a:r>
            <a:endParaRPr lang="en-US" alt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768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AD2A1-DECD-497C-AF20-AC99B803545B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7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9498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10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5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4D79A-33E6-4DC5-B3F6-DB0EF67800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128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5B365-42D0-4E80-9F67-6AA2F0BFA0F2}" type="datetime1">
              <a:rPr lang="ru-RU"/>
              <a:pPr>
                <a:defRPr/>
              </a:pPr>
              <a:t>21.08.2018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95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61FFF-E657-4DED-B508-57D82433341D}" type="datetime1">
              <a:rPr lang="ru-RU"/>
              <a:pPr>
                <a:defRPr/>
              </a:pPr>
              <a:t>21.08.2018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676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FAFA6-9193-471A-9572-9ACD79749199}" type="datetime1">
              <a:rPr lang="ru-RU"/>
              <a:pPr>
                <a:defRPr/>
              </a:pPr>
              <a:t>21.08.2018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81E1B-3891-4F8F-8B5F-A549DAA052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552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0FC12-58BD-4DEA-984E-7EF510939AA9}" type="datetime1">
              <a:rPr lang="ru-RU"/>
              <a:pPr>
                <a:defRPr/>
              </a:pPr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2B1C-5676-4735-A995-81FEED30AF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812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3CFFE-ACBB-4FCA-8594-E3A5EA744745}" type="datetime1">
              <a:rPr lang="ru-RU"/>
              <a:pPr>
                <a:defRPr/>
              </a:pPr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F4547-8BCE-4198-87D7-9821786525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518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8"/>
            <a:ext cx="9144000" cy="5142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79498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814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564"/>
            <a:ext cx="9144000" cy="5142895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478466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9476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pPr defTabSz="816296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9" y="558800"/>
            <a:ext cx="7548638" cy="946151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40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pPr defTabSz="816296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89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8466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037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1169"/>
            <a:ext cx="9143998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06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9"/>
            <a:ext cx="9144000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29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564"/>
            <a:ext cx="9144000" cy="5142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6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6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75115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799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504950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0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46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905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5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530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99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22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67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2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5926138" y="3844925"/>
            <a:ext cx="923925" cy="282575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00"/>
            <a:ext cx="7548638" cy="946151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73350-8882-4938-8660-22DF16F12E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6987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32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9498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095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8466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0271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5926138" y="3844925"/>
            <a:ext cx="923925" cy="282575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00"/>
            <a:ext cx="7548638" cy="946151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73350-8882-4938-8660-22DF16F12EA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947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5926138" y="3844925"/>
            <a:ext cx="923925" cy="282575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15C3B-0989-44C9-AEFC-33F637B46E3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935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7F119-CCE5-441D-92AE-2F7ABE0C252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942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4797-92DB-4BAD-830A-00A22C9739C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0245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6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6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860879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799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504950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0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68B7E-3709-4167-BAEC-8045D07B7E4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857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9E8C8-7C98-45EB-8A36-06AB4B08038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06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5926138" y="3844925"/>
            <a:ext cx="923925" cy="282575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15C3B-0989-44C9-AEFC-33F637B46E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197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5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4D79A-33E6-4DC5-B3F6-DB0EF678006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770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5B365-42D0-4E80-9F67-6AA2F0BFA0F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19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61FFF-E657-4DED-B508-57D82433341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125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FAFA6-9193-471A-9572-9ACD7974919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81E1B-3891-4F8F-8B5F-A549DAA052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69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0FC12-58BD-4DEA-984E-7EF510939AA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2B1C-5676-4735-A995-81FEED30AF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308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3CFFE-ACBB-4FCA-8594-E3A5EA74474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F4547-8BCE-4198-87D7-9821786525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8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7F119-CCE5-441D-92AE-2F7ABE0C25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68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4797-92DB-4BAD-830A-00A22C9739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879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6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6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4887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799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504950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0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68B7E-3709-4167-BAEC-8045D07B7E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54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9E8C8-7C98-45EB-8A36-06AB4B080386}" type="datetime1">
              <a:rPr lang="ru-RU"/>
              <a:pPr>
                <a:defRPr/>
              </a:pPr>
              <a:t>21.08.2018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69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558800"/>
            <a:ext cx="76327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492250"/>
            <a:ext cx="76327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72D6C8-39D4-4CCB-8B6B-2E2A145F7F28}" type="datetime1">
              <a:rPr lang="ru-RU"/>
              <a:pPr>
                <a:defRPr/>
              </a:pPr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2638" y="4398963"/>
            <a:ext cx="504825" cy="51276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C1DB01-B2AF-4036-927B-8EDB5D4548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63" r:id="rId13"/>
    <p:sldLayoutId id="2147483662" r:id="rId14"/>
    <p:sldLayoutId id="2147483661" r:id="rId15"/>
  </p:sldLayoutIdLst>
  <p:hf hdr="0" ftr="0" dt="0"/>
  <p:txStyles>
    <p:titleStyle>
      <a:lvl1pPr algn="l" defTabSz="815975" rtl="0" fontAlgn="base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2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4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6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8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4163" algn="l" defTabSz="815975" rtl="0" fontAlgn="base">
        <a:spcBef>
          <a:spcPct val="20000"/>
        </a:spcBef>
        <a:spcAft>
          <a:spcPct val="0"/>
        </a:spcAft>
        <a:buFont typeface="+mj-lt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algn="l" defTabSz="815975" rtl="0" fontAlgn="base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indent="280988" algn="just" defTabSz="815975" rtl="0" fontAlgn="base">
        <a:lnSpc>
          <a:spcPts val="1900"/>
        </a:lnSpc>
        <a:spcBef>
          <a:spcPts val="400"/>
        </a:spcBef>
        <a:spcAft>
          <a:spcPct val="0"/>
        </a:spcAft>
        <a:buFont typeface="Arial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algn="l" defTabSz="815975" rtl="0" fontAlgn="base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1" y="1169"/>
            <a:ext cx="9143998" cy="5142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558800"/>
            <a:ext cx="7632700" cy="925984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189" y="1491630"/>
            <a:ext cx="7632699" cy="3220070"/>
          </a:xfrm>
          <a:prstGeom prst="rect">
            <a:avLst/>
          </a:prstGeom>
        </p:spPr>
        <p:txBody>
          <a:bodyPr vert="horz" lIns="81630" tIns="40815" rIns="81630" bIns="40815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296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296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lnSpc>
                <a:spcPts val="1878"/>
              </a:lnSpc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 defTabSz="816296" fontAlgn="auto">
              <a:spcBef>
                <a:spcPts val="0"/>
              </a:spcBef>
              <a:spcAft>
                <a:spcPts val="0"/>
              </a:spcAft>
            </a:pPr>
            <a:fld id="{E20E89E6-FE54-4E13-859C-1FA908D70D39}" type="slidenum">
              <a:rPr lang="ru-RU" smtClean="0">
                <a:solidFill>
                  <a:prstClr val="white"/>
                </a:solidFill>
                <a:cs typeface="+mn-cs"/>
              </a:rPr>
              <a:pPr defTabSz="81629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whit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72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hdr="0" ftr="0" dt="0"/>
  <p:txStyles>
    <p:titleStyle>
      <a:lvl1pPr algn="l" defTabSz="816296" rtl="0" eaLnBrk="1" latinLnBrk="0" hangingPunct="1">
        <a:spcBef>
          <a:spcPct val="0"/>
        </a:spcBef>
        <a:buNone/>
        <a:defRPr sz="38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505" indent="0" algn="l" defTabSz="816296" rtl="0" eaLnBrk="1" latinLnBrk="0" hangingPunct="1">
        <a:spcBef>
          <a:spcPct val="20000"/>
        </a:spcBef>
        <a:buFont typeface="+mj-lt"/>
        <a:buNone/>
        <a:defRPr sz="24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505" indent="0" algn="l" defTabSz="816296" rtl="0" eaLnBrk="1" latinLnBrk="0" hangingPunct="1">
        <a:spcBef>
          <a:spcPct val="20000"/>
        </a:spcBef>
        <a:buFont typeface="Arial" pitchFamily="34" charset="0"/>
        <a:buNone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828" indent="-203750" algn="l" defTabSz="816296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2020" algn="just" defTabSz="816296" rtl="0" eaLnBrk="1" latinLnBrk="0" hangingPunct="1">
        <a:lnSpc>
          <a:spcPts val="19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3109" indent="0" algn="l" defTabSz="81629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558800"/>
            <a:ext cx="76327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492250"/>
            <a:ext cx="76327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72D6C8-39D4-4CCB-8B6B-2E2A145F7F2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2638" y="4398963"/>
            <a:ext cx="504825" cy="51276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C1DB01-B2AF-4036-927B-8EDB5D45487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3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hf hdr="0" ftr="0" dt="0"/>
  <p:txStyles>
    <p:titleStyle>
      <a:lvl1pPr algn="l" defTabSz="815975" rtl="0" fontAlgn="base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2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4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6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8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4163" algn="l" defTabSz="815975" rtl="0" fontAlgn="base">
        <a:spcBef>
          <a:spcPct val="20000"/>
        </a:spcBef>
        <a:spcAft>
          <a:spcPct val="0"/>
        </a:spcAft>
        <a:buFont typeface="+mj-lt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algn="l" defTabSz="815975" rtl="0" fontAlgn="base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indent="280988" algn="just" defTabSz="815975" rtl="0" fontAlgn="base">
        <a:lnSpc>
          <a:spcPts val="1900"/>
        </a:lnSpc>
        <a:spcBef>
          <a:spcPts val="400"/>
        </a:spcBef>
        <a:spcAft>
          <a:spcPct val="0"/>
        </a:spcAft>
        <a:buFont typeface="Arial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algn="l" defTabSz="815975" rtl="0" fontAlgn="base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5" y="2765387"/>
            <a:ext cx="8784978" cy="110251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itchFamily="34" charset="0"/>
              </a:rPr>
              <a:t>«</a:t>
            </a:r>
            <a:r>
              <a:rPr lang="ru-RU" sz="2200" dirty="0">
                <a:cs typeface="Arial" panose="020B0604020202020204" pitchFamily="34" charset="0"/>
              </a:rPr>
              <a:t>Публичные слушания УФНС России по Омской области по вопросам правоприменительной практики налоговых органов и соблюдения обязательных требований при проведении контрольно-надзорной деятельности на 2018 год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587974"/>
            <a:ext cx="7272808" cy="43204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endParaRPr lang="ru-RU" sz="1600" b="1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1600" b="1" dirty="0" smtClean="0">
                <a:cs typeface="Arial" pitchFamily="34" charset="0"/>
              </a:rPr>
              <a:t>2</a:t>
            </a:r>
            <a:r>
              <a:rPr lang="en-US" sz="1600" b="1" dirty="0">
                <a:cs typeface="Arial" pitchFamily="34" charset="0"/>
              </a:rPr>
              <a:t>1</a:t>
            </a:r>
            <a:r>
              <a:rPr lang="ru-RU" sz="1600" b="1" dirty="0" smtClean="0">
                <a:cs typeface="Arial" pitchFamily="34" charset="0"/>
              </a:rPr>
              <a:t>.</a:t>
            </a:r>
            <a:r>
              <a:rPr lang="en-US" sz="1600" b="1" dirty="0" smtClean="0">
                <a:cs typeface="Arial" pitchFamily="34" charset="0"/>
              </a:rPr>
              <a:t>08</a:t>
            </a:r>
            <a:r>
              <a:rPr lang="ru-RU" sz="1600" b="1" dirty="0" smtClean="0">
                <a:cs typeface="Arial" pitchFamily="34" charset="0"/>
              </a:rPr>
              <a:t>.201</a:t>
            </a:r>
            <a:r>
              <a:rPr lang="en-US" sz="1600" b="1" dirty="0" smtClean="0">
                <a:cs typeface="Arial" pitchFamily="34" charset="0"/>
              </a:rPr>
              <a:t>8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61959" y="1830392"/>
            <a:ext cx="8358187" cy="741363"/>
          </a:xfrm>
          <a:prstGeom prst="rect">
            <a:avLst/>
          </a:prstGeom>
        </p:spPr>
        <p:txBody>
          <a:bodyPr lIns="91369" tIns="45684" rIns="91369" bIns="45684" anchor="ctr"/>
          <a:lstStyle/>
          <a:p>
            <a:pPr algn="ctr" defTabSz="913691">
              <a:defRPr/>
            </a:pPr>
            <a:r>
              <a:rPr lang="ru-RU" sz="2000" b="1" dirty="0">
                <a:solidFill>
                  <a:prstClr val="white"/>
                </a:solidFill>
                <a:latin typeface="+mj-lt"/>
              </a:rPr>
              <a:t>УФНС России по 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78705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8"/>
          <p:cNvSpPr>
            <a:spLocks noGrp="1"/>
          </p:cNvSpPr>
          <p:nvPr>
            <p:ph type="title"/>
          </p:nvPr>
        </p:nvSpPr>
        <p:spPr>
          <a:xfrm>
            <a:off x="395536" y="339502"/>
            <a:ext cx="8280400" cy="573088"/>
          </a:xfrm>
        </p:spPr>
        <p:txBody>
          <a:bodyPr/>
          <a:lstStyle/>
          <a:p>
            <a:pPr algn="ctr" defTabSz="815975" fontAlgn="base">
              <a:spcAft>
                <a:spcPct val="0"/>
              </a:spcAft>
            </a:pPr>
            <a:r>
              <a:rPr lang="ru-RU" altLang="ru-RU" sz="2200" dirty="0" smtClean="0">
                <a:solidFill>
                  <a:srgbClr val="0070C0"/>
                </a:solidFill>
              </a:rPr>
              <a:t>Экспорт и импорт услуг непрерывно растет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25220786"/>
              </p:ext>
            </p:extLst>
          </p:nvPr>
        </p:nvGraphicFramePr>
        <p:xfrm>
          <a:off x="251520" y="1275606"/>
          <a:ext cx="4032448" cy="3559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31372331"/>
              </p:ext>
            </p:extLst>
          </p:nvPr>
        </p:nvGraphicFramePr>
        <p:xfrm>
          <a:off x="4499992" y="1275606"/>
          <a:ext cx="4032448" cy="3559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6" name="Picture 2" descr="C:\Users\5500-04-641\Desktop\-=Временные=-\1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55726"/>
            <a:ext cx="1556221" cy="103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ts val="1878"/>
              </a:lnSpc>
              <a:defRPr/>
            </a:pPr>
            <a:r>
              <a:rPr lang="en-US" sz="2100" dirty="0" smtClean="0">
                <a:solidFill>
                  <a:prstClr val="white"/>
                </a:solidFill>
              </a:rPr>
              <a:t>8</a:t>
            </a:r>
            <a:endParaRPr lang="ru-RU" sz="2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6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139702"/>
            <a:ext cx="8784976" cy="144015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sz="2200" dirty="0">
                <a:latin typeface="+mn-lt"/>
                <a:cs typeface="Arial" panose="020B0604020202020204" pitchFamily="34" charset="0"/>
              </a:rPr>
              <a:t/>
            </a:r>
            <a:br>
              <a:rPr lang="ru-RU" sz="2200" dirty="0">
                <a:latin typeface="+mn-lt"/>
                <a:cs typeface="Arial" panose="020B0604020202020204" pitchFamily="34" charset="0"/>
              </a:rPr>
            </a:br>
            <a:r>
              <a:rPr lang="ru-RU" sz="2400" dirty="0" smtClean="0">
                <a:latin typeface="+mn-lt"/>
                <a:cs typeface="Arial" panose="020B0604020202020204" pitchFamily="34" charset="0"/>
              </a:rPr>
              <a:t>Спасибо за внимание</a:t>
            </a:r>
            <a:endParaRPr lang="ru-RU" sz="2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6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211710"/>
            <a:ext cx="7988424" cy="1224135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>
                <a:solidFill>
                  <a:prstClr val="white"/>
                </a:solidFill>
              </a:rPr>
              <a:t/>
            </a:r>
            <a:br>
              <a:rPr lang="ru-RU" sz="2000" dirty="0">
                <a:solidFill>
                  <a:prstClr val="white"/>
                </a:solidFill>
              </a:rPr>
            </a:br>
            <a:r>
              <a:rPr lang="ru-RU" sz="2200" dirty="0" smtClean="0">
                <a:solidFill>
                  <a:prstClr val="white"/>
                </a:solidFill>
              </a:rPr>
              <a:t>«</a:t>
            </a:r>
            <a:r>
              <a:rPr lang="ru-RU" sz="2200" dirty="0" smtClean="0"/>
              <a:t>Камеральный контроль налогоплательщиков, осуществляющих внешнеэкономическую деятельность.</a:t>
            </a:r>
            <a:br>
              <a:rPr lang="ru-RU" sz="2200" dirty="0" smtClean="0"/>
            </a:br>
            <a:r>
              <a:rPr lang="ru-RU" sz="2200" dirty="0" smtClean="0"/>
              <a:t>Взаимодействие с таможенными органами»</a:t>
            </a:r>
            <a:br>
              <a:rPr lang="ru-RU" sz="22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638846"/>
            <a:ext cx="4064496" cy="488549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21.08.2018</a:t>
            </a:r>
            <a:endParaRPr lang="ru-RU" sz="1400" b="1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932040" y="3507854"/>
            <a:ext cx="4064496" cy="733052"/>
          </a:xfrm>
          <a:prstGeom prst="rect">
            <a:avLst/>
          </a:prstGeom>
        </p:spPr>
        <p:txBody>
          <a:bodyPr vert="horz" lIns="91424" tIns="45712" rIns="91424" bIns="45712" rtlCol="0">
            <a:noAutofit/>
          </a:bodyPr>
          <a:lstStyle>
            <a:lvl1pPr marL="0" indent="0" algn="ctr" defTabSz="914239" rtl="0" eaLnBrk="1" latinLnBrk="0" hangingPunct="1">
              <a:spcBef>
                <a:spcPct val="20000"/>
              </a:spcBef>
              <a:buFont typeface="+mj-lt"/>
              <a:buNone/>
              <a:defRPr sz="28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119" indent="0" algn="ctr" defTabSz="914239" rtl="0" eaLnBrk="1" latinLnBrk="0" hangingPunct="1">
              <a:spcBef>
                <a:spcPct val="20000"/>
              </a:spcBef>
              <a:buFont typeface="Arial" pitchFamily="34" charset="0"/>
              <a:buNone/>
              <a:defRPr sz="21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239" indent="0" algn="ctr" defTabSz="914239" rtl="0" eaLnBrk="1" latinLnBrk="0" hangingPunct="1">
              <a:spcBef>
                <a:spcPct val="20000"/>
              </a:spcBef>
              <a:buFont typeface="Arial" pitchFamily="34" charset="0"/>
              <a:buNone/>
              <a:defRPr sz="21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358" indent="0" algn="ctr" defTabSz="914239" rtl="0" eaLnBrk="1" latinLnBrk="0" hangingPunct="1">
              <a:lnSpc>
                <a:spcPts val="1578"/>
              </a:lnSpc>
              <a:spcBef>
                <a:spcPts val="351"/>
              </a:spcBef>
              <a:buFont typeface="Arial" pitchFamily="34" charset="0"/>
              <a:buNone/>
              <a:tabLst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477" indent="0" algn="ctr" defTabSz="914239" rtl="0" eaLnBrk="1" latinLnBrk="0" hangingPunct="1">
              <a:lnSpc>
                <a:spcPts val="1578"/>
              </a:lnSpc>
              <a:spcBef>
                <a:spcPts val="351"/>
              </a:spcBef>
              <a:buFont typeface="Arial" pitchFamily="34" charset="0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5596" indent="0" algn="ctr" defTabSz="914239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716" indent="0" algn="ctr" defTabSz="914239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835" indent="0" algn="ctr" defTabSz="914239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954" indent="0" algn="ctr" defTabSz="914239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/>
              <a:t>И</a:t>
            </a:r>
            <a:r>
              <a:rPr lang="ru-RU" sz="1400" b="1" dirty="0" smtClean="0"/>
              <a:t>сполняющий обязанности начальника отдела камерального контроля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/>
              <a:t>УФНС России по Омской области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/>
              <a:t>Ю.В. Цурпал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1959" y="1779668"/>
            <a:ext cx="8358187" cy="741363"/>
          </a:xfrm>
          <a:prstGeom prst="rect">
            <a:avLst/>
          </a:prstGeom>
        </p:spPr>
        <p:txBody>
          <a:bodyPr lIns="91369" tIns="45684" rIns="91369" bIns="45684" anchor="ctr"/>
          <a:lstStyle/>
          <a:p>
            <a:pPr algn="ctr" defTabSz="9136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prstClr val="white"/>
                </a:solidFill>
                <a:latin typeface="Calibri"/>
                <a:cs typeface="+mn-cs"/>
              </a:rPr>
              <a:t>УФНС России по 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1773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45824" y="4469387"/>
            <a:ext cx="619125" cy="47386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899592" y="195486"/>
            <a:ext cx="7704856" cy="55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L="0" marR="0" indent="0" algn="l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2pPr>
            <a:lvl3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3pPr>
            <a:lvl4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4pPr>
            <a:lvl5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5pPr>
            <a:lvl6pPr marL="4572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6pPr>
            <a:lvl7pPr marL="9144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7pPr>
            <a:lvl8pPr marL="13716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8pPr>
            <a:lvl9pPr marL="18288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9pPr>
          </a:lstStyle>
          <a:p>
            <a:pPr marL="0" marR="0" lvl="0" indent="0" algn="ctr" defTabSz="914239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</a:rPr>
              <a:t>ОКНО ОПЕРАТИВНОЙ РАБОТЫ В АСК НДС-2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0"/>
          <a:stretch/>
        </p:blipFill>
        <p:spPr>
          <a:xfrm>
            <a:off x="611560" y="654380"/>
            <a:ext cx="7734264" cy="429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3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57505"/>
            <a:ext cx="8076505" cy="5296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200" cap="all" dirty="0">
                <a:solidFill>
                  <a:srgbClr val="0070C0"/>
                </a:solidFill>
              </a:rPr>
              <a:t>Сокращение сроков </a:t>
            </a:r>
            <a:r>
              <a:rPr lang="ru-RU" sz="2200" cap="all" dirty="0" smtClean="0">
                <a:solidFill>
                  <a:srgbClr val="0070C0"/>
                </a:solidFill>
              </a:rPr>
              <a:t> проверки декларации </a:t>
            </a:r>
            <a:br>
              <a:rPr lang="ru-RU" sz="2200" cap="all" dirty="0" smtClean="0">
                <a:solidFill>
                  <a:srgbClr val="0070C0"/>
                </a:solidFill>
              </a:rPr>
            </a:br>
            <a:r>
              <a:rPr lang="ru-RU" sz="2200" cap="all" dirty="0" smtClean="0">
                <a:solidFill>
                  <a:srgbClr val="0070C0"/>
                </a:solidFill>
              </a:rPr>
              <a:t>по </a:t>
            </a:r>
            <a:r>
              <a:rPr lang="ru-RU" sz="2200" cap="all" dirty="0">
                <a:solidFill>
                  <a:srgbClr val="0070C0"/>
                </a:solidFill>
              </a:rPr>
              <a:t>НДС к возмещению</a:t>
            </a:r>
          </a:p>
        </p:txBody>
      </p:sp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0" y="-169277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5045" y="1157196"/>
            <a:ext cx="2938394" cy="55046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cap="all" dirty="0">
                <a:solidFill>
                  <a:srgbClr val="005AA9"/>
                </a:solidFill>
              </a:rPr>
              <a:t>Оценка критериев</a:t>
            </a:r>
          </a:p>
          <a:p>
            <a:pPr algn="ctr"/>
            <a:r>
              <a:rPr lang="ru-RU" sz="1200" b="1" cap="all" dirty="0">
                <a:solidFill>
                  <a:srgbClr val="005AA9"/>
                </a:solidFill>
              </a:rPr>
              <a:t> на дату  представления </a:t>
            </a:r>
            <a:r>
              <a:rPr lang="ru-RU" sz="1200" b="1" cap="all" dirty="0" smtClean="0">
                <a:solidFill>
                  <a:srgbClr val="005AA9"/>
                </a:solidFill>
              </a:rPr>
              <a:t>декларации</a:t>
            </a:r>
            <a:endParaRPr lang="ru-RU" sz="1200" b="1" cap="all" dirty="0">
              <a:solidFill>
                <a:srgbClr val="005AA9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517341" y="1184821"/>
            <a:ext cx="0" cy="3530054"/>
          </a:xfrm>
          <a:prstGeom prst="line">
            <a:avLst/>
          </a:prstGeom>
          <a:ln w="28575">
            <a:solidFill>
              <a:srgbClr val="0073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3621948" y="1157197"/>
            <a:ext cx="2630685" cy="550459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cap="all" dirty="0">
                <a:solidFill>
                  <a:srgbClr val="005AA9"/>
                </a:solidFill>
              </a:rPr>
              <a:t>Оценка критериев </a:t>
            </a:r>
          </a:p>
          <a:p>
            <a:pPr algn="ctr"/>
            <a:r>
              <a:rPr lang="ru-RU" sz="1600" b="1" cap="all" dirty="0">
                <a:solidFill>
                  <a:srgbClr val="005AA9"/>
                </a:solidFill>
              </a:rPr>
              <a:t>2 месяца </a:t>
            </a:r>
            <a:r>
              <a:rPr lang="ru-RU" sz="1600" b="1" cap="all" dirty="0" smtClean="0">
                <a:solidFill>
                  <a:srgbClr val="005AA9"/>
                </a:solidFill>
              </a:rPr>
              <a:t>проверки</a:t>
            </a:r>
            <a:endParaRPr lang="ru-RU" sz="1600" b="1" cap="all" dirty="0">
              <a:solidFill>
                <a:srgbClr val="005AA9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40282" y="1157197"/>
            <a:ext cx="2384565" cy="550459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cap="all" dirty="0">
                <a:solidFill>
                  <a:srgbClr val="005AA9"/>
                </a:solidFill>
              </a:rPr>
              <a:t>Принятие решения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355662" y="1184823"/>
            <a:ext cx="0" cy="3530054"/>
          </a:xfrm>
          <a:prstGeom prst="line">
            <a:avLst/>
          </a:prstGeom>
          <a:ln w="28575">
            <a:solidFill>
              <a:srgbClr val="0073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3833949" y="2537604"/>
            <a:ext cx="2672856" cy="5941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966092" y="1833565"/>
            <a:ext cx="1856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cap="all" dirty="0">
                <a:solidFill>
                  <a:srgbClr val="1F4E79"/>
                </a:solidFill>
                <a:latin typeface="+mn-lt"/>
              </a:rPr>
              <a:t>Решение о </a:t>
            </a:r>
            <a:r>
              <a:rPr lang="ru-RU" sz="1600" cap="all" dirty="0" smtClean="0">
                <a:solidFill>
                  <a:srgbClr val="1F4E79"/>
                </a:solidFill>
                <a:latin typeface="+mn-lt"/>
              </a:rPr>
              <a:t>возмещении </a:t>
            </a:r>
            <a:r>
              <a:rPr lang="ru-RU" sz="1600" cap="all" dirty="0">
                <a:solidFill>
                  <a:srgbClr val="1F4E79"/>
                </a:solidFill>
                <a:latin typeface="+mn-lt"/>
              </a:rPr>
              <a:t>НДС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966092" y="2537691"/>
            <a:ext cx="1689622" cy="919401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cap="all" dirty="0">
                <a:solidFill>
                  <a:srgbClr val="1F4E79"/>
                </a:solidFill>
                <a:latin typeface="Arial Narrow" panose="020B0606020202030204" pitchFamily="34" charset="0"/>
              </a:rPr>
              <a:t>Продолжение </a:t>
            </a:r>
            <a:r>
              <a:rPr lang="ru-RU" sz="1600" cap="all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Камеральной проверки </a:t>
            </a:r>
            <a:endParaRPr lang="ru-RU" sz="1600" cap="all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6554786" y="1948546"/>
            <a:ext cx="432048" cy="324036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1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6554786" y="2635217"/>
            <a:ext cx="432048" cy="324036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2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127" y="1833566"/>
            <a:ext cx="281554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altLang="ru-RU" sz="1600" cap="all" dirty="0" smtClean="0">
                <a:solidFill>
                  <a:srgbClr val="1F4E79"/>
                </a:solidFill>
                <a:latin typeface="+mn-lt"/>
              </a:rPr>
              <a:t>Декларации присвоен низкий или средний уровень риска</a:t>
            </a:r>
            <a:endParaRPr lang="ru-RU" altLang="ru-RU" sz="1600" cap="all" dirty="0">
              <a:solidFill>
                <a:srgbClr val="1F4E79"/>
              </a:solidFill>
              <a:latin typeface="+mn-lt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altLang="ru-RU" sz="1600" cap="all" dirty="0">
                <a:solidFill>
                  <a:srgbClr val="1F4E79"/>
                </a:solidFill>
                <a:latin typeface="+mn-lt"/>
              </a:rPr>
              <a:t>Соответствие одному </a:t>
            </a:r>
            <a:r>
              <a:rPr lang="ru-RU" altLang="ru-RU" sz="1600" cap="all" dirty="0" smtClean="0">
                <a:solidFill>
                  <a:srgbClr val="1F4E79"/>
                </a:solidFill>
                <a:latin typeface="+mn-lt"/>
              </a:rPr>
              <a:t>из условий</a:t>
            </a:r>
            <a:r>
              <a:rPr lang="ru-RU" altLang="ru-RU" sz="1600" cap="all" dirty="0">
                <a:solidFill>
                  <a:srgbClr val="1F4E79"/>
                </a:solidFill>
                <a:latin typeface="+mn-lt"/>
              </a:rPr>
              <a:t>: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ru-RU" sz="1600" cap="all" dirty="0">
              <a:solidFill>
                <a:srgbClr val="1F4E79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3147" y="3219896"/>
            <a:ext cx="2687489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1400" cap="all" dirty="0" smtClean="0">
                <a:solidFill>
                  <a:srgbClr val="1F4E79"/>
                </a:solidFill>
                <a:latin typeface="+mn-lt"/>
              </a:rPr>
              <a:t>сумма </a:t>
            </a:r>
            <a:r>
              <a:rPr lang="ru-RU" altLang="ru-RU" sz="1400" cap="all" dirty="0">
                <a:solidFill>
                  <a:srgbClr val="1F4E79"/>
                </a:solidFill>
                <a:latin typeface="+mn-lt"/>
              </a:rPr>
              <a:t>уплаченных налогов;</a:t>
            </a:r>
            <a:endParaRPr lang="ru-RU" sz="1400" cap="all" dirty="0">
              <a:solidFill>
                <a:srgbClr val="1F4E79"/>
              </a:solidFill>
              <a:latin typeface="+mn-l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1400" cap="all" dirty="0" smtClean="0">
                <a:solidFill>
                  <a:srgbClr val="1F4E79"/>
                </a:solidFill>
                <a:latin typeface="+mn-lt"/>
              </a:rPr>
              <a:t>90% вычетов – суммы налога, предъявленные контрагентами с низким уровнем риска </a:t>
            </a:r>
            <a:endParaRPr lang="ru-RU" altLang="ru-RU" sz="1400" cap="all" dirty="0">
              <a:solidFill>
                <a:srgbClr val="1F4E79"/>
              </a:solidFill>
              <a:latin typeface="+mn-l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1500" cap="all" dirty="0">
              <a:solidFill>
                <a:srgbClr val="1F4E79"/>
              </a:solidFill>
              <a:latin typeface="+mn-lt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647761" y="1833566"/>
            <a:ext cx="267285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cap="all" dirty="0">
                <a:solidFill>
                  <a:srgbClr val="1F4E79"/>
                </a:solidFill>
                <a:latin typeface="+mn-lt"/>
              </a:rPr>
              <a:t>Прямые расхождения </a:t>
            </a:r>
            <a:r>
              <a:rPr lang="ru-RU" sz="1600" cap="all" dirty="0" smtClean="0">
                <a:solidFill>
                  <a:srgbClr val="1F4E79"/>
                </a:solidFill>
                <a:latin typeface="+mn-lt"/>
              </a:rPr>
              <a:t>устранены</a:t>
            </a:r>
            <a:endParaRPr lang="ru-RU" sz="1600" cap="all" dirty="0">
              <a:solidFill>
                <a:srgbClr val="1F4E79"/>
              </a:solidFill>
              <a:latin typeface="+mn-lt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cap="all" dirty="0" smtClean="0">
                <a:solidFill>
                  <a:srgbClr val="1F4E79"/>
                </a:solidFill>
                <a:latin typeface="+mn-lt"/>
              </a:rPr>
              <a:t>Нарушения законодательства не выявлены</a:t>
            </a:r>
            <a:endParaRPr lang="ru-RU" sz="1600" cap="all" dirty="0">
              <a:solidFill>
                <a:srgbClr val="1F4E79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ru-RU" sz="1600" cap="all" dirty="0">
              <a:solidFill>
                <a:srgbClr val="1F4E79"/>
              </a:solidFill>
              <a:latin typeface="+mn-lt"/>
            </a:endParaRPr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66893" y="4497159"/>
            <a:ext cx="619125" cy="43543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prstClr val="white"/>
                </a:solidFill>
              </a:rPr>
              <a:t>2</a:t>
            </a:r>
            <a:endParaRPr lang="ru-RU" sz="2400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139702"/>
            <a:ext cx="8784976" cy="144015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sz="2200" dirty="0">
                <a:latin typeface="+mn-lt"/>
                <a:cs typeface="Arial" panose="020B0604020202020204" pitchFamily="34" charset="0"/>
              </a:rPr>
              <a:t/>
            </a:r>
            <a:br>
              <a:rPr lang="ru-RU" sz="2200" dirty="0">
                <a:latin typeface="+mn-lt"/>
                <a:cs typeface="Arial" panose="020B0604020202020204" pitchFamily="34" charset="0"/>
              </a:rPr>
            </a:br>
            <a:r>
              <a:rPr lang="ru-RU" sz="2400" dirty="0" smtClean="0">
                <a:latin typeface="+mn-lt"/>
                <a:cs typeface="Arial" panose="020B0604020202020204" pitchFamily="34" charset="0"/>
              </a:rPr>
              <a:t>Спасибо за внимание</a:t>
            </a:r>
            <a:endParaRPr lang="ru-RU" sz="2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37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427745"/>
            <a:ext cx="8784976" cy="93609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200" dirty="0" smtClean="0">
                <a:solidFill>
                  <a:prstClr val="white"/>
                </a:solidFill>
                <a:latin typeface="+mn-lt"/>
                <a:cs typeface="Arial" pitchFamily="34" charset="0"/>
              </a:rPr>
              <a:t>«Камеральный и выездной контроль налогоплательщиков, осуществляющих внешнеэкономическую деятельность. Взаимодействие с таможенными органами. Валютный контроль»</a:t>
            </a:r>
            <a:endParaRPr lang="ru-RU" sz="22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913" y="3435846"/>
            <a:ext cx="8280919" cy="1584176"/>
          </a:xfrm>
        </p:spPr>
        <p:txBody>
          <a:bodyPr>
            <a:normAutofit fontScale="92500" lnSpcReduction="20000"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800" b="1" dirty="0" smtClean="0">
                <a:cs typeface="Arial" pitchFamily="34" charset="0"/>
              </a:rPr>
              <a:t>Начальник контрольного отдела</a:t>
            </a:r>
            <a:endParaRPr lang="ru-RU" sz="1800" b="1" dirty="0">
              <a:cs typeface="Arial" pitchFamily="34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800" b="1" dirty="0">
                <a:cs typeface="Arial" pitchFamily="34" charset="0"/>
              </a:rPr>
              <a:t>УФНС России по Омской области  </a:t>
            </a:r>
            <a:endParaRPr lang="ru-RU" sz="1800" b="1" dirty="0" smtClean="0">
              <a:cs typeface="Arial" pitchFamily="34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800" b="1" dirty="0" smtClean="0">
                <a:cs typeface="Arial" pitchFamily="34" charset="0"/>
              </a:rPr>
              <a:t>Т.</a:t>
            </a:r>
            <a:r>
              <a:rPr lang="en-US" sz="1800" b="1" dirty="0" smtClean="0">
                <a:cs typeface="Arial" pitchFamily="34" charset="0"/>
              </a:rPr>
              <a:t> C</a:t>
            </a:r>
            <a:r>
              <a:rPr lang="ru-RU" sz="1800" b="1" dirty="0" smtClean="0">
                <a:cs typeface="Arial" pitchFamily="34" charset="0"/>
              </a:rPr>
              <a:t>. </a:t>
            </a:r>
            <a:r>
              <a:rPr lang="ru-RU" sz="1800" b="1" dirty="0" err="1" smtClean="0">
                <a:cs typeface="Arial" pitchFamily="34" charset="0"/>
              </a:rPr>
              <a:t>Скипина</a:t>
            </a:r>
            <a:endParaRPr lang="ru-RU" sz="1800" b="1" dirty="0">
              <a:cs typeface="Arial" pitchFamily="34" charset="0"/>
            </a:endParaRPr>
          </a:p>
          <a:p>
            <a:pPr>
              <a:lnSpc>
                <a:spcPct val="120000"/>
              </a:lnSpc>
              <a:defRPr/>
            </a:pPr>
            <a:endParaRPr lang="ru-RU" sz="2400" b="1" dirty="0"/>
          </a:p>
          <a:p>
            <a:pPr>
              <a:lnSpc>
                <a:spcPct val="120000"/>
              </a:lnSpc>
              <a:defRPr/>
            </a:pPr>
            <a:r>
              <a:rPr lang="en-US" sz="1600" b="1" dirty="0" smtClean="0"/>
              <a:t>21</a:t>
            </a:r>
            <a:r>
              <a:rPr lang="ru-RU" sz="1600" b="1" dirty="0" smtClean="0"/>
              <a:t>.0</a:t>
            </a:r>
            <a:r>
              <a:rPr lang="en-US" sz="1600" b="1" dirty="0" smtClean="0"/>
              <a:t>8</a:t>
            </a:r>
            <a:r>
              <a:rPr lang="ru-RU" sz="1600" b="1" dirty="0" smtClean="0"/>
              <a:t>.201</a:t>
            </a:r>
            <a:r>
              <a:rPr lang="en-US" sz="1600" b="1" dirty="0" smtClean="0"/>
              <a:t>8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1959" y="1779668"/>
            <a:ext cx="8358187" cy="741363"/>
          </a:xfrm>
          <a:prstGeom prst="rect">
            <a:avLst/>
          </a:prstGeom>
        </p:spPr>
        <p:txBody>
          <a:bodyPr lIns="91369" tIns="45684" rIns="91369" bIns="45684" anchor="ctr"/>
          <a:lstStyle/>
          <a:p>
            <a:pPr algn="ctr" defTabSz="9136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prstClr val="white"/>
                </a:solidFill>
                <a:latin typeface="Calibri"/>
                <a:cs typeface="+mn-cs"/>
              </a:rPr>
              <a:t>УФНС России по 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9920536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23528" y="609262"/>
            <a:ext cx="7992888" cy="428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544" tIns="40772" rIns="81544" bIns="40772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auto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</a:pPr>
            <a:endParaRPr lang="ru-RU" sz="1600" b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algn="just" defTabSz="914400" fontAlgn="auto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70C0"/>
                </a:solidFill>
                <a:latin typeface="Calibri"/>
                <a:cs typeface="+mn-cs"/>
              </a:rPr>
              <a:t>введение процедуры постановки на учет в уполномоченном банке договоров (контрактов) с присвоением им уникальных номеров;</a:t>
            </a:r>
          </a:p>
          <a:p>
            <a:pPr marL="342900" indent="-342900" algn="just" defTabSz="914400" fontAlgn="auto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0070C0"/>
                </a:solidFill>
                <a:latin typeface="Calibri"/>
                <a:cs typeface="+mn-cs"/>
              </a:rPr>
              <a:t>упрощенный </a:t>
            </a:r>
            <a:r>
              <a:rPr lang="ru-RU" sz="1800" dirty="0">
                <a:solidFill>
                  <a:srgbClr val="0070C0"/>
                </a:solidFill>
                <a:latin typeface="Calibri"/>
                <a:cs typeface="+mn-cs"/>
              </a:rPr>
              <a:t>порядок постановки на учет контрактов для резидентов-экспортеров;</a:t>
            </a:r>
          </a:p>
          <a:p>
            <a:pPr marL="342900" indent="-342900" algn="just" defTabSz="914400" fontAlgn="auto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70C0"/>
                </a:solidFill>
                <a:latin typeface="Calibri"/>
                <a:cs typeface="+mn-cs"/>
              </a:rPr>
              <a:t>требование для резидентов-импортеров и резидентов – сторон кредитного договора (договора займа) о постановке на учет договоров (контрактов) до проведения расчетов или иного исполнения обязательств по договорам (контрактам);</a:t>
            </a:r>
          </a:p>
          <a:p>
            <a:pPr marL="342900" indent="-342900" algn="just" defTabSz="914400" fontAlgn="auto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70C0"/>
                </a:solidFill>
                <a:latin typeface="Calibri"/>
                <a:cs typeface="+mn-cs"/>
              </a:rPr>
              <a:t>отмена требования о представлении резидентами в уполномоченные банки при осуществлении валютных операций справки о валютных операциях. </a:t>
            </a:r>
          </a:p>
        </p:txBody>
      </p:sp>
      <p:sp>
        <p:nvSpPr>
          <p:cNvPr id="23555" name="Text Box 13"/>
          <p:cNvSpPr txBox="1">
            <a:spLocks noChangeArrowheads="1"/>
          </p:cNvSpPr>
          <p:nvPr/>
        </p:nvSpPr>
        <p:spPr bwMode="auto">
          <a:xfrm>
            <a:off x="621519" y="267493"/>
            <a:ext cx="7449862" cy="50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44" tIns="40772" rIns="81544" bIns="40772" anchor="ctr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81629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0070C0"/>
                </a:solidFill>
                <a:latin typeface="+mj-lt"/>
                <a:cs typeface="+mn-cs"/>
              </a:rPr>
              <a:t>Отмена паспорта сделки</a:t>
            </a:r>
            <a:endParaRPr lang="ru-RU" sz="2200" b="1" dirty="0">
              <a:solidFill>
                <a:srgbClr val="0070C0"/>
              </a:solidFill>
              <a:latin typeface="+mj-lt"/>
              <a:cs typeface="+mn-c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100" dirty="0" smtClean="0">
                <a:solidFill>
                  <a:prstClr val="white"/>
                </a:solidFill>
              </a:rPr>
              <a:t>1</a:t>
            </a:r>
            <a:endParaRPr lang="ru-RU" sz="2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364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1" y="267495"/>
            <a:ext cx="8568951" cy="720080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</a:rPr>
              <a:t>Резиденты - физические лица</a:t>
            </a:r>
            <a:br>
              <a:rPr lang="ru-RU" sz="2200" dirty="0" smtClean="0"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</a:rPr>
              <a:t>с учетом норм закона № 427-ФЗ</a:t>
            </a:r>
            <a:endParaRPr lang="ru-RU" sz="2200" dirty="0">
              <a:solidFill>
                <a:srgbClr val="0070C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13685" y="1113840"/>
            <a:ext cx="6120680" cy="1149849"/>
            <a:chOff x="5299164" y="1991048"/>
            <a:chExt cx="1828571" cy="146285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5299164" y="1991048"/>
              <a:ext cx="1828571" cy="1462857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5342010" y="2033894"/>
              <a:ext cx="1742879" cy="13771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ru-RU" sz="2200" dirty="0" smtClean="0">
                  <a:solidFill>
                    <a:prstClr val="white"/>
                  </a:solidFill>
                </a:rPr>
                <a:t>Все без исключения граждане РФ</a:t>
              </a:r>
              <a:endParaRPr lang="ru-RU" sz="22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Плюс 12"/>
          <p:cNvSpPr/>
          <p:nvPr/>
        </p:nvSpPr>
        <p:spPr>
          <a:xfrm>
            <a:off x="6487658" y="1547638"/>
            <a:ext cx="403654" cy="43660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7055768" y="1038839"/>
            <a:ext cx="1286810" cy="1454202"/>
            <a:chOff x="5299166" y="1991047"/>
            <a:chExt cx="1828571" cy="146285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5299166" y="1991047"/>
              <a:ext cx="1828571" cy="1462857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5342009" y="2033895"/>
              <a:ext cx="1742878" cy="13771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ru-RU" sz="1200" dirty="0" smtClean="0">
                  <a:solidFill>
                    <a:prstClr val="white"/>
                  </a:solidFill>
                </a:rPr>
                <a:t>Постоянно проживающие в РФ на основании вида на жительство иностранные граждане и лица без гражданства</a:t>
              </a:r>
              <a:endParaRPr lang="ru-RU" sz="1200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723550603"/>
              </p:ext>
            </p:extLst>
          </p:nvPr>
        </p:nvGraphicFramePr>
        <p:xfrm>
          <a:off x="318748" y="2541681"/>
          <a:ext cx="4397269" cy="2254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788025" y="2643758"/>
            <a:ext cx="3524399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n w="0"/>
                <a:solidFill>
                  <a:srgbClr val="C6E7FC">
                    <a:lumMod val="10000"/>
                  </a:srgbClr>
                </a:solidFill>
              </a:rPr>
              <a:t>сообщать об открытии, закрытии, изменении реквизитов зарубежных счетов (вкладов)</a:t>
            </a:r>
            <a:endParaRPr lang="ru-RU" sz="1400" dirty="0">
              <a:ln w="0"/>
              <a:solidFill>
                <a:srgbClr val="C6E7FC">
                  <a:lumMod val="10000"/>
                </a:srgb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88023" y="3382422"/>
            <a:ext cx="3524401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ln w="0"/>
                <a:solidFill>
                  <a:srgbClr val="C6E7FC">
                    <a:lumMod val="10000"/>
                  </a:srgbClr>
                </a:solidFill>
              </a:rPr>
              <a:t>п</a:t>
            </a:r>
            <a:r>
              <a:rPr lang="ru-RU" sz="1400" dirty="0" smtClean="0">
                <a:ln w="0"/>
                <a:solidFill>
                  <a:srgbClr val="C6E7FC">
                    <a:lumMod val="10000"/>
                  </a:srgbClr>
                </a:solidFill>
              </a:rPr>
              <a:t>редставлять отчеты о движении средств по зарубежным счетам (вкладам) 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n w="0"/>
                <a:solidFill>
                  <a:srgbClr val="C6E7FC">
                    <a:lumMod val="10000"/>
                  </a:srgbClr>
                </a:solidFill>
              </a:rPr>
              <a:t>              </a:t>
            </a:r>
            <a:endParaRPr lang="ru-RU" sz="1400" dirty="0">
              <a:ln w="0"/>
              <a:solidFill>
                <a:srgbClr val="C6E7FC">
                  <a:lumMod val="10000"/>
                </a:srgb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88025" y="4121086"/>
            <a:ext cx="3524400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ln w="0"/>
                <a:solidFill>
                  <a:srgbClr val="C6E7FC">
                    <a:lumMod val="10000"/>
                  </a:srgbClr>
                </a:solidFill>
              </a:rPr>
              <a:t>с</a:t>
            </a:r>
            <a:r>
              <a:rPr lang="ru-RU" sz="1400" dirty="0" smtClean="0">
                <a:ln w="0"/>
                <a:solidFill>
                  <a:srgbClr val="C6E7FC">
                    <a:lumMod val="10000"/>
                  </a:srgbClr>
                </a:solidFill>
              </a:rPr>
              <a:t>облюдать ограничения на проведение валютных операций по зарубежным счетам (вкладам)</a:t>
            </a:r>
            <a:endParaRPr lang="ru-RU" sz="1400" dirty="0">
              <a:ln w="0"/>
              <a:solidFill>
                <a:srgbClr val="C6E7FC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386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50006" y="325621"/>
            <a:ext cx="7992888" cy="197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544" tIns="40772" rIns="81544" bIns="40772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auto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</a:pPr>
            <a:endParaRPr lang="ru-RU" sz="1600" b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algn="just" defTabSz="914400" fontAlgn="auto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Calibri"/>
                <a:cs typeface="+mn-cs"/>
              </a:rPr>
              <a:t>обеспечение законных экономических интересов государства как участника валютных </a:t>
            </a:r>
            <a:r>
              <a:rPr lang="ru-RU" sz="1600" dirty="0" smtClean="0">
                <a:solidFill>
                  <a:prstClr val="black"/>
                </a:solidFill>
                <a:latin typeface="Calibri"/>
                <a:cs typeface="+mn-cs"/>
              </a:rPr>
              <a:t>правоотношений;</a:t>
            </a:r>
            <a:endParaRPr lang="ru-RU" sz="1600" dirty="0">
              <a:solidFill>
                <a:srgbClr val="0070C0"/>
              </a:solidFill>
              <a:latin typeface="Calibri"/>
              <a:cs typeface="+mn-cs"/>
            </a:endParaRPr>
          </a:p>
          <a:p>
            <a:pPr marL="342900" indent="-342900" algn="just" defTabSz="914400" fontAlgn="auto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Calibri"/>
                <a:cs typeface="+mn-cs"/>
              </a:rPr>
              <a:t>выявление и привлечение нарушителей валютного законодательства к ответственности и взыскание в доход государства административных штрафов за данные </a:t>
            </a:r>
            <a:r>
              <a:rPr lang="ru-RU" sz="1600" dirty="0" smtClean="0">
                <a:solidFill>
                  <a:prstClr val="black"/>
                </a:solidFill>
                <a:latin typeface="Calibri"/>
                <a:cs typeface="+mn-cs"/>
              </a:rPr>
              <a:t>правонарушения.</a:t>
            </a:r>
            <a:r>
              <a:rPr lang="ru-RU" sz="1600" dirty="0" smtClean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endParaRPr lang="ru-RU" sz="1600" dirty="0">
              <a:solidFill>
                <a:srgbClr val="0070C0"/>
              </a:solidFill>
              <a:latin typeface="Calibri"/>
              <a:cs typeface="+mn-cs"/>
            </a:endParaRPr>
          </a:p>
        </p:txBody>
      </p:sp>
      <p:sp>
        <p:nvSpPr>
          <p:cNvPr id="23555" name="Text Box 13"/>
          <p:cNvSpPr txBox="1">
            <a:spLocks noChangeArrowheads="1"/>
          </p:cNvSpPr>
          <p:nvPr/>
        </p:nvSpPr>
        <p:spPr bwMode="auto">
          <a:xfrm>
            <a:off x="621519" y="267491"/>
            <a:ext cx="7449862" cy="50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44" tIns="40772" rIns="81544" bIns="40772" anchor="ctr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81629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0070C0"/>
                </a:solidFill>
                <a:latin typeface="Calibri"/>
                <a:cs typeface="+mn-cs"/>
              </a:rPr>
              <a:t>Функции валютного контроля</a:t>
            </a:r>
            <a:endParaRPr lang="ru-RU" sz="2200" b="1" dirty="0">
              <a:solidFill>
                <a:srgbClr val="0070C0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100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79619" y="2300787"/>
            <a:ext cx="7449862" cy="50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44" tIns="40772" rIns="81544" bIns="40772" anchor="ctr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81629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0070C0"/>
                </a:solidFill>
                <a:latin typeface="Calibri"/>
                <a:cs typeface="+mn-cs"/>
              </a:rPr>
              <a:t>Налоговые органы осуществляют валютный контроль</a:t>
            </a:r>
            <a:endParaRPr lang="ru-RU" sz="2200" b="1" dirty="0">
              <a:solidFill>
                <a:srgbClr val="0070C0"/>
              </a:solidFill>
              <a:latin typeface="Calibri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56742" y="2439416"/>
            <a:ext cx="7992888" cy="170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544" tIns="40772" rIns="81544" bIns="40772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auto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</a:pPr>
            <a:endParaRPr lang="ru-RU" sz="1600" b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algn="just" defTabSz="914400" fontAlgn="auto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latin typeface="Calibri"/>
                <a:cs typeface="+mn-cs"/>
              </a:rPr>
              <a:t>За проведением всех валютных операций, за исключением валютных операций, связанных с перемещением товаров через границу РФ и ЕАЭС;</a:t>
            </a:r>
            <a:endParaRPr lang="ru-RU" sz="1600" dirty="0">
              <a:solidFill>
                <a:srgbClr val="0070C0"/>
              </a:solidFill>
              <a:latin typeface="Calibri"/>
              <a:cs typeface="+mn-cs"/>
            </a:endParaRPr>
          </a:p>
          <a:p>
            <a:pPr marL="342900" indent="-342900" algn="just" defTabSz="914400" fontAlgn="auto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latin typeface="Calibri"/>
                <a:cs typeface="+mn-cs"/>
              </a:rPr>
              <a:t>За порядком открытия и использования резидентами своих счетов в зарубежных банках.</a:t>
            </a:r>
            <a:r>
              <a:rPr lang="ru-RU" sz="1600" dirty="0" smtClean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endParaRPr lang="ru-RU" sz="1600" dirty="0">
              <a:solidFill>
                <a:srgbClr val="0070C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930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564" y="2511873"/>
            <a:ext cx="8784976" cy="1102529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sz="2200" dirty="0" smtClean="0">
                <a:solidFill>
                  <a:prstClr val="white"/>
                </a:solidFill>
                <a:cs typeface="Arial" pitchFamily="34" charset="0"/>
              </a:rPr>
              <a:t>«</a:t>
            </a:r>
            <a:r>
              <a:rPr lang="ru-RU" sz="2400" dirty="0"/>
              <a:t>Общая характеристика налогового администрирования налогоплательщиков, осуществляющих</a:t>
            </a:r>
            <a:br>
              <a:rPr lang="ru-RU" sz="2400" dirty="0"/>
            </a:br>
            <a:r>
              <a:rPr lang="ru-RU" sz="2400" dirty="0"/>
              <a:t>внешнеэкономическую деятельность</a:t>
            </a:r>
            <a:r>
              <a:rPr lang="ru-RU" sz="2200" dirty="0" smtClean="0">
                <a:solidFill>
                  <a:prstClr val="white"/>
                </a:solidFill>
                <a:cs typeface="Arial" pitchFamily="34" charset="0"/>
              </a:rPr>
              <a:t>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651870"/>
            <a:ext cx="8136904" cy="792088"/>
          </a:xfrm>
        </p:spPr>
        <p:txBody>
          <a:bodyPr>
            <a:normAutofit fontScale="25000" lnSpcReduction="20000"/>
          </a:bodyPr>
          <a:lstStyle/>
          <a:p>
            <a:pPr algn="r" defTabSz="912481" fontAlgn="auto">
              <a:spcBef>
                <a:spcPts val="0"/>
              </a:spcBef>
              <a:spcAft>
                <a:spcPts val="0"/>
              </a:spcAft>
            </a:pPr>
            <a:r>
              <a:rPr lang="ru-RU" sz="2600" b="1" dirty="0" smtClean="0">
                <a:cs typeface="Arial" pitchFamily="34" charset="0"/>
              </a:rPr>
              <a:t>				</a:t>
            </a:r>
            <a:r>
              <a:rPr lang="ru-RU" sz="5600" b="1" dirty="0" smtClean="0">
                <a:solidFill>
                  <a:srgbClr val="FFFFFF"/>
                </a:solidFill>
              </a:rPr>
              <a:t>Главный государственный налоговый инспектор</a:t>
            </a:r>
          </a:p>
          <a:p>
            <a:pPr algn="r" defTabSz="912481" fontAlgn="auto">
              <a:spcBef>
                <a:spcPts val="0"/>
              </a:spcBef>
              <a:spcAft>
                <a:spcPts val="0"/>
              </a:spcAft>
            </a:pPr>
            <a:r>
              <a:rPr lang="ru-RU" sz="5600" b="1" dirty="0" smtClean="0">
                <a:solidFill>
                  <a:srgbClr val="FFFFFF"/>
                </a:solidFill>
              </a:rPr>
              <a:t> отдела налогообложения юридических лиц</a:t>
            </a:r>
            <a:endParaRPr lang="ru-RU" sz="5600" b="1" dirty="0">
              <a:solidFill>
                <a:srgbClr val="FFFFFF"/>
              </a:solidFill>
            </a:endParaRPr>
          </a:p>
          <a:p>
            <a:pPr algn="r" defTabSz="912481" fontAlgn="auto">
              <a:spcBef>
                <a:spcPts val="0"/>
              </a:spcBef>
              <a:spcAft>
                <a:spcPts val="0"/>
              </a:spcAft>
            </a:pPr>
            <a:r>
              <a:rPr lang="ru-RU" sz="5600" b="1" dirty="0">
                <a:solidFill>
                  <a:srgbClr val="FFFFFF"/>
                </a:solidFill>
              </a:rPr>
              <a:t>УФНС России по Омской области</a:t>
            </a:r>
          </a:p>
          <a:p>
            <a:pPr algn="r" defTabSz="912481" fontAlgn="auto">
              <a:spcBef>
                <a:spcPts val="0"/>
              </a:spcBef>
              <a:spcAft>
                <a:spcPts val="0"/>
              </a:spcAft>
            </a:pPr>
            <a:r>
              <a:rPr lang="ru-RU" sz="5600" b="1" dirty="0" smtClean="0">
                <a:solidFill>
                  <a:srgbClr val="FFFFFF"/>
                </a:solidFill>
              </a:rPr>
              <a:t>Д.А. Сметанюк</a:t>
            </a:r>
            <a:endParaRPr lang="ru-RU" sz="5600" b="1" dirty="0">
              <a:solidFill>
                <a:srgbClr val="FFFFFF"/>
              </a:solidFill>
            </a:endParaRPr>
          </a:p>
          <a:p>
            <a:pPr algn="r">
              <a:lnSpc>
                <a:spcPct val="80000"/>
              </a:lnSpc>
              <a:defRPr/>
            </a:pPr>
            <a:r>
              <a:rPr lang="ru-RU" sz="2600" b="1" dirty="0" smtClean="0">
                <a:cs typeface="Arial" pitchFamily="34" charset="0"/>
              </a:rPr>
              <a:t>		</a:t>
            </a:r>
            <a:r>
              <a:rPr lang="ru-RU" sz="2400" b="1" dirty="0" smtClean="0">
                <a:cs typeface="Arial" pitchFamily="34" charset="0"/>
              </a:rPr>
              <a:t> </a:t>
            </a:r>
          </a:p>
          <a:p>
            <a:pPr algn="r">
              <a:lnSpc>
                <a:spcPct val="80000"/>
              </a:lnSpc>
              <a:defRPr/>
            </a:pPr>
            <a:r>
              <a:rPr lang="ru-RU" sz="2400" b="1" dirty="0" smtClean="0">
                <a:cs typeface="Arial" pitchFamily="34" charset="0"/>
              </a:rPr>
              <a:t> </a:t>
            </a:r>
            <a:endParaRPr lang="ru-RU" sz="2400" b="1" dirty="0"/>
          </a:p>
          <a:p>
            <a:pPr>
              <a:lnSpc>
                <a:spcPct val="80000"/>
              </a:lnSpc>
              <a:defRPr/>
            </a:pPr>
            <a:endParaRPr lang="ru-RU" sz="1900" b="1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ru-RU" sz="3400" b="1" dirty="0" smtClean="0"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959" y="1779668"/>
            <a:ext cx="8358187" cy="741363"/>
          </a:xfrm>
          <a:prstGeom prst="rect">
            <a:avLst/>
          </a:prstGeom>
        </p:spPr>
        <p:txBody>
          <a:bodyPr lIns="91369" tIns="45684" rIns="91369" bIns="45684" anchor="ctr"/>
          <a:lstStyle/>
          <a:p>
            <a:pPr algn="ctr" defTabSz="913691">
              <a:defRPr/>
            </a:pPr>
            <a:r>
              <a:rPr lang="ru-RU" sz="2000" b="1" dirty="0">
                <a:solidFill>
                  <a:prstClr val="white"/>
                </a:solidFill>
                <a:latin typeface="+mj-lt"/>
              </a:rPr>
              <a:t>УФНС России по Омской области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683568" y="4587974"/>
            <a:ext cx="727280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815975" rtl="0" fontAlgn="base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5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08148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16296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224443" indent="0" algn="ctr" defTabSz="815975" rtl="0" fontAlgn="base">
              <a:lnSpc>
                <a:spcPts val="19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632591" indent="0" algn="ctr" defTabSz="815975" rtl="0" fontAlgn="base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040739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8887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7035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183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ru-RU" sz="1600" b="1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1600" b="1" smtClean="0">
                <a:cs typeface="Arial" pitchFamily="34" charset="0"/>
              </a:rPr>
              <a:t>2</a:t>
            </a:r>
            <a:r>
              <a:rPr lang="en-US" sz="1600" b="1" smtClean="0">
                <a:cs typeface="Arial" pitchFamily="34" charset="0"/>
              </a:rPr>
              <a:t>1</a:t>
            </a:r>
            <a:r>
              <a:rPr lang="ru-RU" sz="1600" b="1" smtClean="0">
                <a:cs typeface="Arial" pitchFamily="34" charset="0"/>
              </a:rPr>
              <a:t>.</a:t>
            </a:r>
            <a:r>
              <a:rPr lang="en-US" sz="1600" b="1" smtClean="0">
                <a:cs typeface="Arial" pitchFamily="34" charset="0"/>
              </a:rPr>
              <a:t>08</a:t>
            </a:r>
            <a:r>
              <a:rPr lang="ru-RU" sz="1600" b="1" smtClean="0">
                <a:cs typeface="Arial" pitchFamily="34" charset="0"/>
              </a:rPr>
              <a:t>.201</a:t>
            </a:r>
            <a:r>
              <a:rPr lang="en-US" sz="1600" b="1" smtClean="0">
                <a:cs typeface="Arial" pitchFamily="34" charset="0"/>
              </a:rPr>
              <a:t>8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3233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61815" y="248335"/>
            <a:ext cx="8614990" cy="52321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 defTabSz="8162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70C0"/>
                </a:solidFill>
                <a:latin typeface="Calibri"/>
                <a:cs typeface="+mn-cs"/>
              </a:rPr>
              <a:t>Деятельность налоговых органов Омской области по контролю за представлением отчетов по счетам, открытым физическими лицами-резидентами за пределами территории Российской Федерации</a:t>
            </a:r>
            <a:endParaRPr lang="ru-RU" sz="1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+mn-cs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40825465"/>
              </p:ext>
            </p:extLst>
          </p:nvPr>
        </p:nvGraphicFramePr>
        <p:xfrm>
          <a:off x="395537" y="778770"/>
          <a:ext cx="1944216" cy="3640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4</a:t>
            </a: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83569" y="4515966"/>
            <a:ext cx="7272861" cy="288022"/>
            <a:chOff x="864061" y="3816425"/>
            <a:chExt cx="7272861" cy="288022"/>
          </a:xfrm>
        </p:grpSpPr>
        <p:sp>
          <p:nvSpPr>
            <p:cNvPr id="7" name="TextBox 2"/>
            <p:cNvSpPr txBox="1"/>
            <p:nvPr/>
          </p:nvSpPr>
          <p:spPr>
            <a:xfrm>
              <a:off x="1584176" y="3816425"/>
              <a:ext cx="6552746" cy="288022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 fontScale="92500" lnSpcReduction="2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043004" fontAlgn="auto">
                <a:spcAft>
                  <a:spcPts val="0"/>
                </a:spcAft>
              </a:pPr>
              <a:r>
                <a:rPr lang="en-US" sz="1600" b="1" dirty="0">
                  <a:solidFill>
                    <a:prstClr val="black"/>
                  </a:solidFill>
                </a:rPr>
                <a:t>201</a:t>
              </a:r>
              <a:r>
                <a:rPr lang="ru-RU" sz="1600" b="1" dirty="0">
                  <a:solidFill>
                    <a:prstClr val="black"/>
                  </a:solidFill>
                </a:rPr>
                <a:t>6</a:t>
              </a:r>
              <a:r>
                <a:rPr lang="en-US" sz="1600" b="1" dirty="0">
                  <a:solidFill>
                    <a:prstClr val="black"/>
                  </a:solidFill>
                </a:rPr>
                <a:t> </a:t>
              </a:r>
              <a:r>
                <a:rPr lang="ru-RU" sz="1600" b="1" dirty="0">
                  <a:solidFill>
                    <a:prstClr val="black"/>
                  </a:solidFill>
                </a:rPr>
                <a:t>                     </a:t>
              </a:r>
              <a:r>
                <a:rPr lang="en-US" sz="1600" b="1" dirty="0">
                  <a:solidFill>
                    <a:prstClr val="black"/>
                  </a:solidFill>
                </a:rPr>
                <a:t>                    </a:t>
              </a:r>
              <a:r>
                <a:rPr lang="ru-RU" sz="1600" b="1" dirty="0">
                  <a:solidFill>
                    <a:prstClr val="black"/>
                  </a:solidFill>
                </a:rPr>
                <a:t>    </a:t>
              </a:r>
              <a:r>
                <a:rPr lang="en-US" sz="1600" b="1" dirty="0">
                  <a:solidFill>
                    <a:prstClr val="black"/>
                  </a:solidFill>
                </a:rPr>
                <a:t>201</a:t>
              </a:r>
              <a:r>
                <a:rPr lang="ru-RU" sz="1600" b="1" dirty="0">
                  <a:solidFill>
                    <a:prstClr val="black"/>
                  </a:solidFill>
                </a:rPr>
                <a:t>7</a:t>
              </a:r>
              <a:r>
                <a:rPr lang="en-US" sz="1600" b="1" dirty="0">
                  <a:solidFill>
                    <a:prstClr val="black"/>
                  </a:solidFill>
                </a:rPr>
                <a:t> </a:t>
              </a:r>
              <a:r>
                <a:rPr lang="ru-RU" sz="1600" b="1" dirty="0">
                  <a:solidFill>
                    <a:prstClr val="black"/>
                  </a:solidFill>
                </a:rPr>
                <a:t>                                          1 полугодие </a:t>
              </a:r>
              <a:r>
                <a:rPr lang="en-US" sz="1600" b="1" dirty="0">
                  <a:solidFill>
                    <a:prstClr val="black"/>
                  </a:solidFill>
                </a:rPr>
                <a:t>201</a:t>
              </a:r>
              <a:r>
                <a:rPr lang="ru-RU" sz="1600" b="1" dirty="0">
                  <a:solidFill>
                    <a:prstClr val="black"/>
                  </a:solidFill>
                </a:rPr>
                <a:t>8</a:t>
              </a:r>
              <a:r>
                <a:rPr lang="en-US" sz="1600" b="1" dirty="0">
                  <a:solidFill>
                    <a:prstClr val="black"/>
                  </a:solidFill>
                </a:rPr>
                <a:t>   </a:t>
              </a:r>
              <a:endParaRPr lang="ru-RU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864061" y="3816425"/>
              <a:ext cx="719995" cy="216017"/>
            </a:xfrm>
            <a:prstGeom prst="rect">
              <a:avLst/>
            </a:prstGeom>
            <a:solidFill>
              <a:srgbClr val="0062A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55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5163495" y="4519365"/>
            <a:ext cx="720079" cy="216017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48391" y="4515968"/>
            <a:ext cx="719996" cy="2160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242270438"/>
              </p:ext>
            </p:extLst>
          </p:nvPr>
        </p:nvGraphicFramePr>
        <p:xfrm>
          <a:off x="2411760" y="771552"/>
          <a:ext cx="1859866" cy="3640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425777369"/>
              </p:ext>
            </p:extLst>
          </p:nvPr>
        </p:nvGraphicFramePr>
        <p:xfrm>
          <a:off x="4427986" y="411510"/>
          <a:ext cx="201622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074507042"/>
              </p:ext>
            </p:extLst>
          </p:nvPr>
        </p:nvGraphicFramePr>
        <p:xfrm>
          <a:off x="6426282" y="699542"/>
          <a:ext cx="2052184" cy="3723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16216" y="1851670"/>
            <a:ext cx="1080120" cy="472910"/>
          </a:xfrm>
          <a:prstGeom prst="rect">
            <a:avLst/>
          </a:prstGeom>
        </p:spPr>
        <p:txBody>
          <a:bodyPr vert="horz" wrap="square" lIns="104300" tIns="52151" rIns="104300" bIns="52151" rtlCol="0" anchor="ctr">
            <a:noAutofit/>
          </a:bodyPr>
          <a:lstStyle/>
          <a:p>
            <a:pPr defTabSz="1043004" fontAlgn="auto">
              <a:spcAft>
                <a:spcPts val="0"/>
              </a:spcAft>
            </a:pPr>
            <a:r>
              <a:rPr lang="ru-RU" sz="1100" b="1" dirty="0">
                <a:solidFill>
                  <a:srgbClr val="005AA9"/>
                </a:solidFill>
                <a:latin typeface="Calibri"/>
                <a:cs typeface="+mn-cs"/>
              </a:rPr>
              <a:t>136 500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48318" y="771551"/>
            <a:ext cx="1008112" cy="602121"/>
          </a:xfrm>
          <a:prstGeom prst="rect">
            <a:avLst/>
          </a:prstGeom>
        </p:spPr>
        <p:txBody>
          <a:bodyPr vert="horz" wrap="square" lIns="104300" tIns="52151" rIns="104300" bIns="52151" rtlCol="0" anchor="ctr">
            <a:noAutofit/>
          </a:bodyPr>
          <a:lstStyle/>
          <a:p>
            <a:pPr algn="ctr" defTabSz="1043004" fontAlgn="auto">
              <a:spcAft>
                <a:spcPts val="0"/>
              </a:spcAft>
              <a:defRPr sz="1100" b="1" i="0" u="none" strike="noStrike" kern="1200" baseline="0">
                <a:solidFill>
                  <a:srgbClr val="073E87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100" b="1" dirty="0">
                <a:solidFill>
                  <a:srgbClr val="073E87">
                    <a:lumMod val="75000"/>
                  </a:srgbClr>
                </a:solidFill>
                <a:latin typeface="Calibri"/>
                <a:cs typeface="+mn-cs"/>
              </a:rPr>
              <a:t>237 300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07565" y="987575"/>
            <a:ext cx="952869" cy="718771"/>
          </a:xfrm>
          <a:prstGeom prst="rect">
            <a:avLst/>
          </a:prstGeom>
        </p:spPr>
        <p:txBody>
          <a:bodyPr vert="horz" wrap="square" lIns="104300" tIns="52151" rIns="104300" bIns="52151" rtlCol="0" anchor="ctr">
            <a:noAutofit/>
          </a:bodyPr>
          <a:lstStyle/>
          <a:p>
            <a:pPr algn="ctr" defTabSz="1043004" fontAlgn="auto">
              <a:spcAft>
                <a:spcPts val="0"/>
              </a:spcAft>
              <a:defRPr sz="1100" b="1" i="0" u="none" strike="noStrike" kern="1200" baseline="0">
                <a:solidFill>
                  <a:srgbClr val="960000"/>
                </a:solidFill>
                <a:latin typeface="+mn-lt"/>
                <a:ea typeface="+mn-ea"/>
                <a:cs typeface="+mn-cs"/>
              </a:defRPr>
            </a:pPr>
            <a:r>
              <a:rPr lang="ru-RU" sz="1100" b="1" dirty="0">
                <a:solidFill>
                  <a:srgbClr val="960000"/>
                </a:solidFill>
                <a:latin typeface="Calibri"/>
                <a:cs typeface="+mn-cs"/>
              </a:rPr>
              <a:t>205 800</a:t>
            </a:r>
          </a:p>
        </p:txBody>
      </p:sp>
    </p:spTree>
    <p:extLst>
      <p:ext uri="{BB962C8B-B14F-4D97-AF65-F5344CB8AC3E}">
        <p14:creationId xmlns:p14="http://schemas.microsoft.com/office/powerpoint/2010/main" val="60213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139702"/>
            <a:ext cx="8784976" cy="144015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sz="2200" dirty="0">
                <a:latin typeface="+mn-lt"/>
                <a:cs typeface="Arial" panose="020B0604020202020204" pitchFamily="34" charset="0"/>
              </a:rPr>
              <a:t/>
            </a:r>
            <a:br>
              <a:rPr lang="ru-RU" sz="2200" dirty="0">
                <a:latin typeface="+mn-lt"/>
                <a:cs typeface="Arial" panose="020B0604020202020204" pitchFamily="34" charset="0"/>
              </a:rPr>
            </a:br>
            <a:r>
              <a:rPr lang="ru-RU" sz="2400" dirty="0" smtClean="0">
                <a:latin typeface="+mn-lt"/>
                <a:cs typeface="Arial" panose="020B0604020202020204" pitchFamily="34" charset="0"/>
              </a:rPr>
              <a:t>Спасибо за внимание</a:t>
            </a:r>
            <a:endParaRPr lang="ru-RU" sz="2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7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5" y="2765387"/>
            <a:ext cx="8784978" cy="110251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itchFamily="34" charset="0"/>
              </a:rPr>
              <a:t>«</a:t>
            </a:r>
            <a:r>
              <a:rPr lang="ru-RU" sz="2200" dirty="0">
                <a:cs typeface="Arial" panose="020B0604020202020204" pitchFamily="34" charset="0"/>
              </a:rPr>
              <a:t>Публичные слушания УФНС России по Омской области по вопросам правоприменительной практики налоговых органов и соблюдения обязательных требований при проведении контрольно-надзорной деятельности на 2018 год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587974"/>
            <a:ext cx="7272808" cy="43204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endParaRPr lang="ru-RU" sz="1600" b="1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1600" b="1" dirty="0" smtClean="0">
                <a:cs typeface="Arial" pitchFamily="34" charset="0"/>
              </a:rPr>
              <a:t>2</a:t>
            </a:r>
            <a:r>
              <a:rPr lang="en-US" sz="1600" b="1" dirty="0">
                <a:cs typeface="Arial" pitchFamily="34" charset="0"/>
              </a:rPr>
              <a:t>1</a:t>
            </a:r>
            <a:r>
              <a:rPr lang="ru-RU" sz="1600" b="1" dirty="0" smtClean="0">
                <a:cs typeface="Arial" pitchFamily="34" charset="0"/>
              </a:rPr>
              <a:t>.</a:t>
            </a:r>
            <a:r>
              <a:rPr lang="en-US" sz="1600" b="1" dirty="0" smtClean="0">
                <a:cs typeface="Arial" pitchFamily="34" charset="0"/>
              </a:rPr>
              <a:t>08</a:t>
            </a:r>
            <a:r>
              <a:rPr lang="ru-RU" sz="1600" b="1" dirty="0" smtClean="0">
                <a:cs typeface="Arial" pitchFamily="34" charset="0"/>
              </a:rPr>
              <a:t>.201</a:t>
            </a:r>
            <a:r>
              <a:rPr lang="en-US" sz="1600" b="1" dirty="0" smtClean="0">
                <a:cs typeface="Arial" pitchFamily="34" charset="0"/>
              </a:rPr>
              <a:t>8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61959" y="1830392"/>
            <a:ext cx="8358187" cy="741363"/>
          </a:xfrm>
          <a:prstGeom prst="rect">
            <a:avLst/>
          </a:prstGeom>
        </p:spPr>
        <p:txBody>
          <a:bodyPr lIns="91369" tIns="45684" rIns="91369" bIns="45684" anchor="ctr"/>
          <a:lstStyle/>
          <a:p>
            <a:pPr algn="ctr" defTabSz="913691">
              <a:defRPr/>
            </a:pPr>
            <a:r>
              <a:rPr lang="ru-RU" sz="2000" b="1" dirty="0">
                <a:solidFill>
                  <a:prstClr val="white"/>
                </a:solidFill>
                <a:latin typeface="Calibri"/>
              </a:rPr>
              <a:t>УФНС России по 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44311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8"/>
          <p:cNvSpPr>
            <a:spLocks noGrp="1"/>
          </p:cNvSpPr>
          <p:nvPr>
            <p:ph type="title"/>
          </p:nvPr>
        </p:nvSpPr>
        <p:spPr>
          <a:xfrm>
            <a:off x="395536" y="483518"/>
            <a:ext cx="8280400" cy="573088"/>
          </a:xfrm>
        </p:spPr>
        <p:txBody>
          <a:bodyPr/>
          <a:lstStyle/>
          <a:p>
            <a:pPr algn="ctr" defTabSz="815975" fontAlgn="base">
              <a:spcAft>
                <a:spcPct val="0"/>
              </a:spcAft>
            </a:pPr>
            <a:r>
              <a:rPr lang="ru-RU" sz="2200" dirty="0">
                <a:solidFill>
                  <a:srgbClr val="0070C0"/>
                </a:solidFill>
              </a:rPr>
              <a:t>Внешнеторговый оборот Омской области</a:t>
            </a:r>
            <a:endParaRPr lang="ru-RU" altLang="ru-RU" sz="22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22104025"/>
              </p:ext>
            </p:extLst>
          </p:nvPr>
        </p:nvGraphicFramePr>
        <p:xfrm>
          <a:off x="251520" y="1275606"/>
          <a:ext cx="4032448" cy="3559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03414091"/>
              </p:ext>
            </p:extLst>
          </p:nvPr>
        </p:nvGraphicFramePr>
        <p:xfrm>
          <a:off x="4499992" y="1275606"/>
          <a:ext cx="4032448" cy="3559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 descr="G:\03otdel\Публичные слушания\2018.08.21\Картинки ВЭД\Business-import-expo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444" y="2283717"/>
            <a:ext cx="1824038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ts val="1878"/>
              </a:lnSpc>
              <a:defRPr/>
            </a:pPr>
            <a:r>
              <a:rPr lang="en-US" sz="2100" dirty="0">
                <a:solidFill>
                  <a:prstClr val="white"/>
                </a:solidFill>
              </a:rPr>
              <a:t>1</a:t>
            </a:r>
            <a:endParaRPr lang="ru-RU" sz="21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8"/>
          <p:cNvSpPr>
            <a:spLocks noGrp="1"/>
          </p:cNvSpPr>
          <p:nvPr>
            <p:ph type="title"/>
          </p:nvPr>
        </p:nvSpPr>
        <p:spPr>
          <a:xfrm>
            <a:off x="395536" y="483518"/>
            <a:ext cx="8280400" cy="573088"/>
          </a:xfrm>
        </p:spPr>
        <p:txBody>
          <a:bodyPr/>
          <a:lstStyle/>
          <a:p>
            <a:pPr algn="ctr" defTabSz="815975" fontAlgn="base">
              <a:spcAft>
                <a:spcPct val="0"/>
              </a:spcAft>
            </a:pPr>
            <a:r>
              <a:rPr lang="ru-RU" altLang="ru-RU" sz="2200" dirty="0" smtClean="0">
                <a:solidFill>
                  <a:srgbClr val="0070C0"/>
                </a:solidFill>
              </a:rPr>
              <a:t>Увеличилась доля экспорта в структуре продаж налогоплательщиков омского региона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45480538"/>
              </p:ext>
            </p:extLst>
          </p:nvPr>
        </p:nvGraphicFramePr>
        <p:xfrm>
          <a:off x="251520" y="1347614"/>
          <a:ext cx="4176464" cy="3564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Выгнутая вниз стрелка 1"/>
          <p:cNvSpPr/>
          <p:nvPr/>
        </p:nvSpPr>
        <p:spPr>
          <a:xfrm>
            <a:off x="3544848" y="3147814"/>
            <a:ext cx="4339520" cy="1584176"/>
          </a:xfrm>
          <a:prstGeom prst="curved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2758" y="1484412"/>
            <a:ext cx="2819722" cy="165618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1700" dirty="0">
                <a:latin typeface="+mj-lt"/>
              </a:rPr>
              <a:t>Доля экспорта в структуре продаж </a:t>
            </a:r>
            <a:r>
              <a:rPr lang="ru-RU" sz="1700" dirty="0" smtClean="0">
                <a:latin typeface="+mj-lt"/>
              </a:rPr>
              <a:t>возросла на 0,6%:</a:t>
            </a:r>
          </a:p>
          <a:p>
            <a:pPr algn="ctr" defTabSz="1043056" fontAlgn="auto">
              <a:spcAft>
                <a:spcPts val="0"/>
              </a:spcAft>
            </a:pPr>
            <a:r>
              <a:rPr lang="ru-RU" sz="1700" dirty="0" smtClean="0">
                <a:latin typeface="+mj-lt"/>
              </a:rPr>
              <a:t> - 01.05.2017 = </a:t>
            </a:r>
            <a:r>
              <a:rPr lang="ru-RU" sz="1700" dirty="0">
                <a:latin typeface="+mj-lt"/>
              </a:rPr>
              <a:t>3,4</a:t>
            </a:r>
            <a:r>
              <a:rPr lang="ru-RU" sz="1700" dirty="0" smtClean="0">
                <a:latin typeface="+mj-lt"/>
              </a:rPr>
              <a:t>%;</a:t>
            </a:r>
          </a:p>
          <a:p>
            <a:pPr algn="ctr" defTabSz="1043056" fontAlgn="auto">
              <a:spcAft>
                <a:spcPts val="0"/>
              </a:spcAft>
            </a:pPr>
            <a:r>
              <a:rPr lang="ru-RU" sz="1700" dirty="0" smtClean="0">
                <a:latin typeface="+mj-lt"/>
              </a:rPr>
              <a:t>- 01.05.2018 = 4%.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37052" y="3254484"/>
            <a:ext cx="3168352" cy="151216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1500" b="1" dirty="0">
                <a:solidFill>
                  <a:srgbClr val="005AA9"/>
                </a:solidFill>
              </a:rPr>
              <a:t>Технический углерод, </a:t>
            </a:r>
            <a:r>
              <a:rPr lang="ru-RU" sz="1500" b="1" dirty="0" smtClean="0">
                <a:solidFill>
                  <a:srgbClr val="005AA9"/>
                </a:solidFill>
              </a:rPr>
              <a:t>синтетический </a:t>
            </a:r>
            <a:r>
              <a:rPr lang="ru-RU" sz="1500" b="1" dirty="0">
                <a:solidFill>
                  <a:srgbClr val="005AA9"/>
                </a:solidFill>
              </a:rPr>
              <a:t>каучук, полипропилен</a:t>
            </a:r>
            <a:r>
              <a:rPr lang="ru-RU" sz="1500" b="1" dirty="0" smtClean="0">
                <a:solidFill>
                  <a:srgbClr val="005AA9"/>
                </a:solidFill>
              </a:rPr>
              <a:t>,</a:t>
            </a:r>
          </a:p>
          <a:p>
            <a:pPr algn="ctr" defTabSz="1043056" fontAlgn="auto">
              <a:spcAft>
                <a:spcPts val="0"/>
              </a:spcAft>
            </a:pPr>
            <a:r>
              <a:rPr lang="ru-RU" sz="1500" b="1" dirty="0" smtClean="0">
                <a:solidFill>
                  <a:srgbClr val="005AA9"/>
                </a:solidFill>
              </a:rPr>
              <a:t>пшеница</a:t>
            </a:r>
            <a:endParaRPr lang="ru-RU" sz="1500" b="1" dirty="0">
              <a:solidFill>
                <a:srgbClr val="005AA9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415" y="2336882"/>
            <a:ext cx="1571625" cy="118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ts val="1878"/>
              </a:lnSpc>
              <a:defRPr/>
            </a:pPr>
            <a:r>
              <a:rPr lang="en-US" sz="2100" dirty="0" smtClean="0">
                <a:solidFill>
                  <a:prstClr val="white"/>
                </a:solidFill>
              </a:rPr>
              <a:t>2</a:t>
            </a:r>
            <a:endParaRPr lang="ru-RU" sz="2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9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8"/>
          <p:cNvSpPr>
            <a:spLocks noGrp="1"/>
          </p:cNvSpPr>
          <p:nvPr>
            <p:ph type="title"/>
          </p:nvPr>
        </p:nvSpPr>
        <p:spPr>
          <a:xfrm>
            <a:off x="395536" y="483518"/>
            <a:ext cx="8280400" cy="573088"/>
          </a:xfrm>
        </p:spPr>
        <p:txBody>
          <a:bodyPr/>
          <a:lstStyle/>
          <a:p>
            <a:pPr algn="ctr" defTabSz="815975" fontAlgn="base">
              <a:spcAft>
                <a:spcPct val="0"/>
              </a:spcAft>
            </a:pPr>
            <a:r>
              <a:rPr lang="ru-RU" altLang="ru-RU" sz="2200" dirty="0" smtClean="0">
                <a:solidFill>
                  <a:srgbClr val="0070C0"/>
                </a:solidFill>
              </a:rPr>
              <a:t>Во внешней торговле преобладают отношения</a:t>
            </a:r>
            <a:br>
              <a:rPr lang="ru-RU" altLang="ru-RU" sz="2200" dirty="0" smtClean="0">
                <a:solidFill>
                  <a:srgbClr val="0070C0"/>
                </a:solidFill>
              </a:rPr>
            </a:br>
            <a:r>
              <a:rPr lang="ru-RU" altLang="ru-RU" sz="2200" dirty="0" smtClean="0">
                <a:solidFill>
                  <a:srgbClr val="0070C0"/>
                </a:solidFill>
              </a:rPr>
              <a:t>со странами дальнего зарубежья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30118357"/>
              </p:ext>
            </p:extLst>
          </p:nvPr>
        </p:nvGraphicFramePr>
        <p:xfrm>
          <a:off x="4572000" y="1239887"/>
          <a:ext cx="4176464" cy="3564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00192" y="2079692"/>
            <a:ext cx="720080" cy="36004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СНГ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35478687"/>
              </p:ext>
            </p:extLst>
          </p:nvPr>
        </p:nvGraphicFramePr>
        <p:xfrm>
          <a:off x="-6424" y="1272669"/>
          <a:ext cx="4176464" cy="3564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Выгнутая вверх стрелка 1"/>
          <p:cNvSpPr/>
          <p:nvPr/>
        </p:nvSpPr>
        <p:spPr>
          <a:xfrm>
            <a:off x="2987824" y="1419622"/>
            <a:ext cx="2952328" cy="864096"/>
          </a:xfrm>
          <a:prstGeom prst="curved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3908" y="1491630"/>
            <a:ext cx="1440160" cy="5040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-9 пунктов</a:t>
            </a:r>
          </a:p>
        </p:txBody>
      </p:sp>
      <p:sp>
        <p:nvSpPr>
          <p:cNvPr id="8" name="Выгнутая вниз стрелка 7"/>
          <p:cNvSpPr/>
          <p:nvPr/>
        </p:nvSpPr>
        <p:spPr>
          <a:xfrm>
            <a:off x="2987824" y="4011910"/>
            <a:ext cx="2952328" cy="792088"/>
          </a:xfrm>
          <a:prstGeom prst="curved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904" y="4083918"/>
            <a:ext cx="1440160" cy="5040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+9 пунктов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168" y="2283718"/>
            <a:ext cx="1134872" cy="1134872"/>
          </a:xfrm>
          <a:prstGeom prst="rect">
            <a:avLst/>
          </a:prstGeom>
        </p:spPr>
      </p:pic>
      <p:sp>
        <p:nvSpPr>
          <p:cNvPr id="11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ts val="1878"/>
              </a:lnSpc>
              <a:defRPr/>
            </a:pPr>
            <a:r>
              <a:rPr lang="en-US" sz="2100" dirty="0" smtClean="0">
                <a:solidFill>
                  <a:prstClr val="white"/>
                </a:solidFill>
              </a:rPr>
              <a:t>3</a:t>
            </a:r>
            <a:endParaRPr lang="ru-RU" sz="2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0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8"/>
          <p:cNvSpPr>
            <a:spLocks noGrp="1"/>
          </p:cNvSpPr>
          <p:nvPr>
            <p:ph type="title"/>
          </p:nvPr>
        </p:nvSpPr>
        <p:spPr>
          <a:xfrm>
            <a:off x="395536" y="483518"/>
            <a:ext cx="8280400" cy="573088"/>
          </a:xfrm>
        </p:spPr>
        <p:txBody>
          <a:bodyPr/>
          <a:lstStyle/>
          <a:p>
            <a:pPr algn="ctr" defTabSz="815975" fontAlgn="base">
              <a:spcAft>
                <a:spcPct val="0"/>
              </a:spcAft>
            </a:pPr>
            <a:r>
              <a:rPr lang="ru-RU" sz="2200" dirty="0" smtClean="0">
                <a:solidFill>
                  <a:srgbClr val="0070C0"/>
                </a:solidFill>
              </a:rPr>
              <a:t>Самым активным торговым партнером</a:t>
            </a:r>
            <a:br>
              <a:rPr lang="ru-RU" sz="2200" dirty="0" smtClean="0"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</a:rPr>
              <a:t>Омской </a:t>
            </a:r>
            <a:r>
              <a:rPr lang="ru-RU" sz="2200" dirty="0">
                <a:solidFill>
                  <a:srgbClr val="0070C0"/>
                </a:solidFill>
              </a:rPr>
              <a:t>области </a:t>
            </a:r>
            <a:r>
              <a:rPr lang="ru-RU" sz="2200" dirty="0" smtClean="0">
                <a:solidFill>
                  <a:srgbClr val="0070C0"/>
                </a:solidFill>
              </a:rPr>
              <a:t>является Казахстан</a:t>
            </a:r>
            <a:endParaRPr lang="ru-RU" altLang="ru-RU" sz="22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43603113"/>
              </p:ext>
            </p:extLst>
          </p:nvPr>
        </p:nvGraphicFramePr>
        <p:xfrm>
          <a:off x="251520" y="1203598"/>
          <a:ext cx="820891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802" y="1465147"/>
            <a:ext cx="2717334" cy="1682667"/>
          </a:xfrm>
          <a:prstGeom prst="rect">
            <a:avLst/>
          </a:prstGeom>
        </p:spPr>
      </p:pic>
      <p:sp>
        <p:nvSpPr>
          <p:cNvPr id="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ts val="1878"/>
              </a:lnSpc>
              <a:defRPr/>
            </a:pPr>
            <a:r>
              <a:rPr lang="en-US" sz="2100" dirty="0" smtClean="0">
                <a:solidFill>
                  <a:prstClr val="white"/>
                </a:solidFill>
              </a:rPr>
              <a:t>4</a:t>
            </a:r>
            <a:endParaRPr lang="ru-RU" sz="2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86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8"/>
          <p:cNvSpPr>
            <a:spLocks noGrp="1"/>
          </p:cNvSpPr>
          <p:nvPr>
            <p:ph type="title"/>
          </p:nvPr>
        </p:nvSpPr>
        <p:spPr>
          <a:xfrm>
            <a:off x="395536" y="483518"/>
            <a:ext cx="8280400" cy="573088"/>
          </a:xfrm>
        </p:spPr>
        <p:txBody>
          <a:bodyPr/>
          <a:lstStyle/>
          <a:p>
            <a:pPr algn="ctr" defTabSz="815975" fontAlgn="base">
              <a:spcAft>
                <a:spcPct val="0"/>
              </a:spcAft>
            </a:pPr>
            <a:r>
              <a:rPr lang="ru-RU" sz="2200" dirty="0" smtClean="0">
                <a:solidFill>
                  <a:srgbClr val="0070C0"/>
                </a:solidFill>
              </a:rPr>
              <a:t>Увеличилась сумма </a:t>
            </a:r>
            <a:r>
              <a:rPr lang="ru-RU" sz="2200" dirty="0">
                <a:solidFill>
                  <a:srgbClr val="0070C0"/>
                </a:solidFill>
              </a:rPr>
              <a:t>налогового вычета, </a:t>
            </a:r>
            <a:r>
              <a:rPr lang="ru-RU" sz="2200" dirty="0" smtClean="0">
                <a:solidFill>
                  <a:srgbClr val="0070C0"/>
                </a:solidFill>
              </a:rPr>
              <a:t>уплаченная таможенным </a:t>
            </a:r>
            <a:r>
              <a:rPr lang="ru-RU" sz="2200" dirty="0">
                <a:solidFill>
                  <a:srgbClr val="0070C0"/>
                </a:solidFill>
              </a:rPr>
              <a:t>органам при ввозе товаров на территорию </a:t>
            </a:r>
            <a:r>
              <a:rPr lang="ru-RU" sz="2200" dirty="0" smtClean="0">
                <a:solidFill>
                  <a:srgbClr val="0070C0"/>
                </a:solidFill>
              </a:rPr>
              <a:t>РФ</a:t>
            </a:r>
            <a:endParaRPr lang="ru-RU" altLang="ru-RU" sz="22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02646290"/>
              </p:ext>
            </p:extLst>
          </p:nvPr>
        </p:nvGraphicFramePr>
        <p:xfrm>
          <a:off x="251520" y="1347614"/>
          <a:ext cx="806489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 descr="C:\Users\5500-04-641\Desktop\-=Временные=-\nhapkha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9568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ts val="1878"/>
              </a:lnSpc>
              <a:defRPr/>
            </a:pPr>
            <a:r>
              <a:rPr lang="en-US" sz="2100" dirty="0" smtClean="0">
                <a:solidFill>
                  <a:prstClr val="white"/>
                </a:solidFill>
              </a:rPr>
              <a:t>5</a:t>
            </a:r>
            <a:endParaRPr lang="ru-RU" sz="2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91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8"/>
          <p:cNvSpPr>
            <a:spLocks noGrp="1"/>
          </p:cNvSpPr>
          <p:nvPr>
            <p:ph type="title"/>
          </p:nvPr>
        </p:nvSpPr>
        <p:spPr>
          <a:xfrm>
            <a:off x="395536" y="339502"/>
            <a:ext cx="8424936" cy="864096"/>
          </a:xfrm>
        </p:spPr>
        <p:txBody>
          <a:bodyPr/>
          <a:lstStyle/>
          <a:p>
            <a:pPr algn="ctr" defTabSz="815975" fontAlgn="base">
              <a:spcAft>
                <a:spcPct val="0"/>
              </a:spcAft>
            </a:pPr>
            <a:r>
              <a:rPr lang="ru-RU" sz="2200" dirty="0" smtClean="0">
                <a:solidFill>
                  <a:srgbClr val="0070C0"/>
                </a:solidFill>
              </a:rPr>
              <a:t>Увеличилась сумма </a:t>
            </a:r>
            <a:r>
              <a:rPr lang="ru-RU" sz="2200" dirty="0">
                <a:solidFill>
                  <a:srgbClr val="0070C0"/>
                </a:solidFill>
              </a:rPr>
              <a:t>налогового вычета, уплаченная </a:t>
            </a:r>
            <a:r>
              <a:rPr lang="ru-RU" sz="2200" dirty="0" smtClean="0">
                <a:solidFill>
                  <a:srgbClr val="0070C0"/>
                </a:solidFill>
              </a:rPr>
              <a:t>таможенным </a:t>
            </a:r>
            <a:r>
              <a:rPr lang="ru-RU" sz="2200" dirty="0">
                <a:solidFill>
                  <a:srgbClr val="0070C0"/>
                </a:solidFill>
              </a:rPr>
              <a:t>органам при </a:t>
            </a:r>
            <a:r>
              <a:rPr lang="ru-RU" sz="2200" dirty="0" smtClean="0">
                <a:solidFill>
                  <a:srgbClr val="0070C0"/>
                </a:solidFill>
              </a:rPr>
              <a:t>ввозе </a:t>
            </a:r>
            <a:r>
              <a:rPr lang="ru-RU" sz="2200" dirty="0">
                <a:solidFill>
                  <a:srgbClr val="0070C0"/>
                </a:solidFill>
              </a:rPr>
              <a:t>товаров с территории государств – членов ЕАЭС</a:t>
            </a:r>
            <a:endParaRPr lang="ru-RU" altLang="ru-RU" sz="22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11811395"/>
              </p:ext>
            </p:extLst>
          </p:nvPr>
        </p:nvGraphicFramePr>
        <p:xfrm>
          <a:off x="251520" y="1347614"/>
          <a:ext cx="806489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C:\Users\5500-04-641\Desktop\-=Временные=-\nhapkha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9568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5500-04-641\Desktop\-=Временные=-\nhapkha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51870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ts val="1878"/>
              </a:lnSpc>
              <a:defRPr/>
            </a:pPr>
            <a:r>
              <a:rPr lang="en-US" dirty="0">
                <a:solidFill>
                  <a:prstClr val="white"/>
                </a:solidFill>
              </a:rPr>
              <a:t>6</a:t>
            </a:r>
            <a:endParaRPr lang="ru-RU" sz="2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2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8"/>
          <p:cNvSpPr>
            <a:spLocks noGrp="1"/>
          </p:cNvSpPr>
          <p:nvPr>
            <p:ph type="title"/>
          </p:nvPr>
        </p:nvSpPr>
        <p:spPr>
          <a:xfrm>
            <a:off x="436290" y="339502"/>
            <a:ext cx="8280400" cy="573088"/>
          </a:xfrm>
        </p:spPr>
        <p:txBody>
          <a:bodyPr/>
          <a:lstStyle/>
          <a:p>
            <a:pPr algn="ctr" defTabSz="815975" fontAlgn="base">
              <a:spcAft>
                <a:spcPct val="0"/>
              </a:spcAft>
            </a:pPr>
            <a:r>
              <a:rPr lang="ru-RU" sz="2200" dirty="0">
                <a:solidFill>
                  <a:srgbClr val="0070C0"/>
                </a:solidFill>
              </a:rPr>
              <a:t>Импорт в разрезе стран – основных торговых партнеров Омской области</a:t>
            </a:r>
            <a:endParaRPr lang="ru-RU" altLang="ru-RU" sz="22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73375516"/>
              </p:ext>
            </p:extLst>
          </p:nvPr>
        </p:nvGraphicFramePr>
        <p:xfrm>
          <a:off x="251520" y="1203598"/>
          <a:ext cx="820891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 descr="C:\Users\5500-04-641\Desktop\-=Временные=-\Screen-Shot-2015-07-15-at-19.25.54-e1436990071923-790x79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47614"/>
            <a:ext cx="1881188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ts val="1878"/>
              </a:lnSpc>
              <a:defRPr/>
            </a:pPr>
            <a:r>
              <a:rPr lang="en-US" sz="2100" dirty="0" smtClean="0">
                <a:solidFill>
                  <a:prstClr val="white"/>
                </a:solidFill>
              </a:rPr>
              <a:t>7</a:t>
            </a:r>
            <a:endParaRPr lang="ru-RU" sz="2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3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айды - обзорный доклад с-х отрасл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Present_FNS2012_16-9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none" lIns="104306" tIns="52153" rIns="104306" bIns="52153" rtlCol="0" anchor="ctr">
        <a:normAutofit fontScale="92500" lnSpcReduction="20000"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Слайды - обзорный доклад с-х отрасл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Слайды - обзорный доклад с-х отрасль</Template>
  <TotalTime>2647</TotalTime>
  <Words>794</Words>
  <Application>Microsoft Office PowerPoint</Application>
  <PresentationFormat>Экран (16:9)</PresentationFormat>
  <Paragraphs>190</Paragraphs>
  <Slides>22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Слайды - обзорный доклад с-х отрасль</vt:lpstr>
      <vt:lpstr>1_Present_FNS2012_16-9</vt:lpstr>
      <vt:lpstr>1_Слайды - обзорный доклад с-х отрасль</vt:lpstr>
      <vt:lpstr>«Публичные слушания УФНС России по Омской области по вопросам правоприменительной практики налоговых органов и соблюдения обязательных требований при проведении контрольно-надзорной деятельности на 2018 год»</vt:lpstr>
      <vt:lpstr>«Общая характеристика налогового администрирования налогоплательщиков, осуществляющих внешнеэкономическую деятельность»</vt:lpstr>
      <vt:lpstr>Внешнеторговый оборот Омской области</vt:lpstr>
      <vt:lpstr>Увеличилась доля экспорта в структуре продаж налогоплательщиков омского региона</vt:lpstr>
      <vt:lpstr>Во внешней торговле преобладают отношения со странами дальнего зарубежья</vt:lpstr>
      <vt:lpstr>Самым активным торговым партнером Омской области является Казахстан</vt:lpstr>
      <vt:lpstr>Увеличилась сумма налогового вычета, уплаченная таможенным органам при ввозе товаров на территорию РФ</vt:lpstr>
      <vt:lpstr>Увеличилась сумма налогового вычета, уплаченная таможенным органам при ввозе товаров с территории государств – членов ЕАЭС</vt:lpstr>
      <vt:lpstr>Импорт в разрезе стран – основных торговых партнеров Омской области</vt:lpstr>
      <vt:lpstr>Экспорт и импорт услуг непрерывно растет</vt:lpstr>
      <vt:lpstr> Спасибо за внимание</vt:lpstr>
      <vt:lpstr>   «Камеральный контроль налогоплательщиков, осуществляющих внешнеэкономическую деятельность. Взаимодействие с таможенными органами»  </vt:lpstr>
      <vt:lpstr>Презентация PowerPoint</vt:lpstr>
      <vt:lpstr>Сокращение сроков  проверки декларации  по НДС к возмещению</vt:lpstr>
      <vt:lpstr> Спасибо за внимание</vt:lpstr>
      <vt:lpstr>«Камеральный и выездной контроль налогоплательщиков, осуществляющих внешнеэкономическую деятельность. Взаимодействие с таможенными органами. Валютный контроль»</vt:lpstr>
      <vt:lpstr>Презентация PowerPoint</vt:lpstr>
      <vt:lpstr>Резиденты - физические лица с учетом норм закона № 427-ФЗ</vt:lpstr>
      <vt:lpstr>Презентация PowerPoint</vt:lpstr>
      <vt:lpstr>Презентация PowerPoint</vt:lpstr>
      <vt:lpstr> Спасибо за внимание</vt:lpstr>
      <vt:lpstr>«Публичные слушания УФНС России по Омской области по вопросам правоприменительной практики налоговых органов и соблюдения обязательных требований при проведении контрольно-надзорной деятельности на 2018 год»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Сельскохозяйственная отрасль Омской области</dc:title>
  <dc:creator>Сметанюк Дмитрий Александрович</dc:creator>
  <cp:lastModifiedBy>Максим Викторович Ленинг</cp:lastModifiedBy>
  <cp:revision>213</cp:revision>
  <cp:lastPrinted>2018-02-06T08:30:23Z</cp:lastPrinted>
  <dcterms:created xsi:type="dcterms:W3CDTF">2018-02-01T09:01:02Z</dcterms:created>
  <dcterms:modified xsi:type="dcterms:W3CDTF">2018-08-21T08:21:10Z</dcterms:modified>
</cp:coreProperties>
</file>